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460" r:id="rId3"/>
    <p:sldId id="420" r:id="rId4"/>
    <p:sldId id="562" r:id="rId5"/>
    <p:sldId id="563" r:id="rId6"/>
    <p:sldId id="574" r:id="rId7"/>
    <p:sldId id="575" r:id="rId8"/>
    <p:sldId id="576" r:id="rId9"/>
    <p:sldId id="577" r:id="rId10"/>
    <p:sldId id="578" r:id="rId11"/>
    <p:sldId id="567" r:id="rId12"/>
    <p:sldId id="579" r:id="rId13"/>
    <p:sldId id="580" r:id="rId14"/>
    <p:sldId id="566" r:id="rId15"/>
    <p:sldId id="384" r:id="rId16"/>
  </p:sldIdLst>
  <p:sldSz cx="9144000" cy="6858000" type="screen4x3"/>
  <p:notesSz cx="6858000" cy="9144000"/>
  <p:custShowLst>
    <p:custShow name="自定义放映 1" id="0">
      <p:sldLst/>
    </p:custShow>
  </p:custShowLst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2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0000"/>
    <a:srgbClr val="3333FF"/>
    <a:srgbClr val="FFCC99"/>
    <a:srgbClr val="3366FF"/>
    <a:srgbClr val="EAEAEA"/>
    <a:srgbClr val="C0C0C0"/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-114" y="-144"/>
      </p:cViewPr>
      <p:guideLst>
        <p:guide orient="horz" pos="2360"/>
        <p:guide pos="282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hangingPunct="1"/>
            <a:endParaRPr lang="en-US" altLang="x-none" sz="1200" dirty="0"/>
          </a:p>
        </p:txBody>
      </p:sp>
      <p:sp>
        <p:nvSpPr>
          <p:cNvPr id="2051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algn="r" eaLnBrk="1" hangingPunct="1"/>
            <a:endParaRPr lang="en-US" altLang="x-none" sz="1200" dirty="0"/>
          </a:p>
        </p:txBody>
      </p:sp>
      <p:sp>
        <p:nvSpPr>
          <p:cNvPr id="2052" name="Rectangle 4"/>
          <p:cNvSpPr>
            <a:spLocks noGrp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053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eaLnBrk="1" hangingPunct="1"/>
            <a:endParaRPr lang="en-US" altLang="x-none" sz="1200" dirty="0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US" altLang="x-none" sz="1200" dirty="0"/>
            </a:fld>
            <a:endParaRPr lang="en-US" altLang="x-none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86200" cy="20986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29150" y="1825625"/>
            <a:ext cx="3886200" cy="20986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628650" y="4076700"/>
            <a:ext cx="3886200" cy="21002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4076700"/>
            <a:ext cx="3886200" cy="21002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29150" y="1825625"/>
            <a:ext cx="3886200" cy="20986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29150" y="4076700"/>
            <a:ext cx="3886200" cy="21002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1.pn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Line 10"/>
          <p:cNvSpPr/>
          <p:nvPr userDrawn="1"/>
        </p:nvSpPr>
        <p:spPr>
          <a:xfrm>
            <a:off x="0" y="549275"/>
            <a:ext cx="9144000" cy="0"/>
          </a:xfrm>
          <a:prstGeom prst="line">
            <a:avLst/>
          </a:prstGeom>
          <a:ln w="19050" cap="flat" cmpd="sng">
            <a:solidFill>
              <a:srgbClr val="808080"/>
            </a:solidFill>
            <a:prstDash val="solid"/>
            <a:headEnd type="none" w="med" len="med"/>
            <a:tailEnd type="none" w="med" len="med"/>
          </a:ln>
        </p:spPr>
      </p:sp>
      <p:pic>
        <p:nvPicPr>
          <p:cNvPr id="1028" name="Picture 20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6011863" y="115888"/>
            <a:ext cx="3132137" cy="404812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2000" b="1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1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1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标题 3073"/>
          <p:cNvSpPr/>
          <p:nvPr>
            <p:ph type="title"/>
          </p:nvPr>
        </p:nvSpPr>
        <p:spPr>
          <a:noFill/>
          <a:ln>
            <a:noFill/>
          </a:ln>
        </p:spPr>
        <p:txBody>
          <a:bodyPr anchor="ctr"/>
          <a:p>
            <a:endParaRPr lang="zh-CN" altLang="en-US" dirty="0"/>
          </a:p>
        </p:txBody>
      </p:sp>
      <p:pic>
        <p:nvPicPr>
          <p:cNvPr id="3075" name="内容占位符 3074" descr="片头图片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-20637"/>
            <a:ext cx="9144000" cy="6805612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3076" name="对象 3075"/>
          <p:cNvGraphicFramePr/>
          <p:nvPr/>
        </p:nvGraphicFramePr>
        <p:xfrm>
          <a:off x="-6350" y="4221480"/>
          <a:ext cx="9150350" cy="2072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" r:id="rId2" imgW="9734550" imgH="2809875" progId="PBrush">
                  <p:embed/>
                </p:oleObj>
              </mc:Choice>
              <mc:Fallback>
                <p:oleObj name="" r:id="rId2" imgW="9734550" imgH="2809875" progId="PBrush">
                  <p:embed/>
                  <p:pic>
                    <p:nvPicPr>
                      <p:cNvPr id="0" name="图片 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6350" y="4221480"/>
                        <a:ext cx="9150350" cy="207264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文本框 3076"/>
          <p:cNvSpPr txBox="1"/>
          <p:nvPr/>
        </p:nvSpPr>
        <p:spPr>
          <a:xfrm>
            <a:off x="107315" y="1052830"/>
            <a:ext cx="9144000" cy="13068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lvl="0" algn="ctr">
              <a:spcBef>
                <a:spcPts val="2400"/>
              </a:spcBef>
              <a:spcAft>
                <a:spcPts val="1800"/>
              </a:spcAft>
            </a:pPr>
            <a:r>
              <a:rPr lang="zh-CN" altLang="en-US" sz="4000" b="1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产教深度融合建设探析</a:t>
            </a:r>
            <a:endParaRPr lang="zh-CN" altLang="en-US" sz="4000" b="1">
              <a:solidFill>
                <a:schemeClr val="accent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 algn="ctr">
              <a:spcBef>
                <a:spcPts val="0"/>
              </a:spcBef>
              <a:spcAft>
                <a:spcPts val="1800"/>
              </a:spcAft>
            </a:pPr>
            <a:r>
              <a:rPr lang="zh-CN" altLang="en-US" sz="2400" b="1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2021年暑期干部培训班第二组学习汇报</a:t>
            </a:r>
            <a:endParaRPr lang="en-US" altLang="zh-CN" sz="2400" b="1">
              <a:solidFill>
                <a:schemeClr val="accent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7315" y="2898775"/>
            <a:ext cx="8781415" cy="106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spcBef>
                <a:spcPts val="1800"/>
              </a:spcBef>
            </a:pPr>
            <a:r>
              <a:rPr lang="en-US" altLang="zh-CN" sz="2400">
                <a:latin typeface="宋体" panose="02010600030101010101" pitchFamily="2" charset="-122"/>
                <a:cs typeface="+mn-ea"/>
                <a:sym typeface="+mn-ea"/>
              </a:rPr>
              <a:t> </a:t>
            </a:r>
            <a:r>
              <a:rPr lang="zh-CN" altLang="en-US" sz="2400">
                <a:latin typeface="宋体" panose="02010600030101010101" pitchFamily="2" charset="-122"/>
                <a:cs typeface="+mn-ea"/>
                <a:sym typeface="+mn-ea"/>
              </a:rPr>
              <a:t>组</a:t>
            </a:r>
            <a:r>
              <a:rPr lang="en-US" altLang="zh-CN" sz="2400">
                <a:latin typeface="宋体" panose="02010600030101010101" pitchFamily="2" charset="-122"/>
                <a:cs typeface="+mn-ea"/>
                <a:sym typeface="+mn-ea"/>
              </a:rPr>
              <a:t>    </a:t>
            </a:r>
            <a:r>
              <a:rPr lang="zh-CN" altLang="en-US" sz="2400">
                <a:latin typeface="宋体" panose="02010600030101010101" pitchFamily="2" charset="-122"/>
                <a:cs typeface="+mn-ea"/>
                <a:sym typeface="+mn-ea"/>
              </a:rPr>
              <a:t>员：</a:t>
            </a:r>
            <a:r>
              <a:rPr lang="en-US" altLang="zh-CN" sz="2400">
                <a:latin typeface="宋体" panose="02010600030101010101" pitchFamily="2" charset="-122"/>
                <a:cs typeface="+mn-ea"/>
                <a:sym typeface="+mn-ea"/>
              </a:rPr>
              <a:t> </a:t>
            </a:r>
            <a:r>
              <a:rPr lang="zh-CN" altLang="en-US" sz="2400">
                <a:latin typeface="宋体" panose="02010600030101010101" pitchFamily="2" charset="-122"/>
                <a:cs typeface="+mn-ea"/>
                <a:sym typeface="+mn-ea"/>
              </a:rPr>
              <a:t>杜宝山、吴有恩、张崇利、</a:t>
            </a:r>
            <a:r>
              <a:rPr lang="zh-CN" altLang="en-US" sz="2400">
                <a:latin typeface="宋体" panose="02010600030101010101" pitchFamily="2" charset="-122"/>
                <a:cs typeface="+mn-ea"/>
                <a:sym typeface="+mn-ea"/>
              </a:rPr>
              <a:t>陈元、方正华、</a:t>
            </a:r>
            <a:r>
              <a:rPr lang="zh-CN" altLang="en-US" sz="2400">
                <a:latin typeface="宋体" panose="02010600030101010101" pitchFamily="2" charset="-122"/>
                <a:cs typeface="+mn-ea"/>
                <a:sym typeface="+mn-ea"/>
              </a:rPr>
              <a:t>陈雪茹</a:t>
            </a:r>
            <a:endParaRPr lang="zh-CN" altLang="en-US" sz="2400">
              <a:solidFill>
                <a:schemeClr val="tx1"/>
              </a:solidFill>
              <a:latin typeface="宋体" panose="02010600030101010101" pitchFamily="2" charset="-122"/>
              <a:cs typeface="+mn-ea"/>
            </a:endParaRPr>
          </a:p>
          <a:p>
            <a:pPr lvl="0" algn="l">
              <a:spcBef>
                <a:spcPts val="1800"/>
              </a:spcBef>
            </a:pPr>
            <a:r>
              <a:rPr lang="en-US" altLang="zh-CN" sz="2400">
                <a:latin typeface="宋体" panose="02010600030101010101" pitchFamily="2" charset="-122"/>
                <a:cs typeface="+mn-ea"/>
                <a:sym typeface="+mn-ea"/>
              </a:rPr>
              <a:t>            </a:t>
            </a:r>
            <a:r>
              <a:rPr lang="zh-CN" altLang="en-US" sz="2400">
                <a:latin typeface="宋体" panose="02010600030101010101" pitchFamily="2" charset="-122"/>
                <a:cs typeface="+mn-ea"/>
                <a:sym typeface="+mn-ea"/>
              </a:rPr>
              <a:t>李庆海</a:t>
            </a:r>
            <a:r>
              <a:rPr lang="zh-CN" sz="2400">
                <a:latin typeface="宋体" panose="02010600030101010101" pitchFamily="2" charset="-122"/>
                <a:cs typeface="+mn-ea"/>
                <a:sym typeface="+mn-ea"/>
              </a:rPr>
              <a:t>、</a:t>
            </a:r>
            <a:r>
              <a:rPr lang="zh-CN" altLang="en-US" sz="2400">
                <a:latin typeface="宋体" panose="02010600030101010101" pitchFamily="2" charset="-122"/>
                <a:cs typeface="+mn-ea"/>
                <a:sym typeface="+mn-ea"/>
              </a:rPr>
              <a:t>梅灿华、</a:t>
            </a:r>
            <a:r>
              <a:rPr lang="zh-CN" altLang="en-US" sz="2400">
                <a:latin typeface="宋体" panose="02010600030101010101" pitchFamily="2" charset="-122"/>
                <a:cs typeface="+mn-ea"/>
                <a:sym typeface="+mn-ea"/>
              </a:rPr>
              <a:t>叶智英、张晓燕、葛玲妹、</a:t>
            </a:r>
            <a:r>
              <a:rPr lang="zh-CN" altLang="en-US" sz="2400">
                <a:latin typeface="宋体" panose="02010600030101010101" pitchFamily="2" charset="-122"/>
                <a:cs typeface="+mn-ea"/>
                <a:sym typeface="+mn-ea"/>
              </a:rPr>
              <a:t>徐静</a:t>
            </a:r>
            <a:r>
              <a:rPr lang="zh-CN" altLang="en-US">
                <a:latin typeface="宋体" panose="02010600030101010101" pitchFamily="2" charset="-122"/>
                <a:cs typeface="+mn-ea"/>
                <a:sym typeface="+mn-ea"/>
              </a:rPr>
              <a:t> 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  <p:bldP spid="307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9" name="直接连接符 18"/>
          <p:cNvCxnSpPr/>
          <p:nvPr/>
        </p:nvCxnSpPr>
        <p:spPr>
          <a:xfrm rot="5400000">
            <a:off x="7444740" y="1924685"/>
            <a:ext cx="451485" cy="44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 rot="5400000">
            <a:off x="2360930" y="1852295"/>
            <a:ext cx="451485" cy="44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 rot="5400000">
            <a:off x="4902835" y="1780540"/>
            <a:ext cx="451485" cy="44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1402080" y="1196975"/>
            <a:ext cx="7452360" cy="5041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大力推进教师进企业挂职锻炼，建立制度，推进产教深度融合</a:t>
            </a:r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4211955" y="2003425"/>
            <a:ext cx="1963420" cy="9486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结合企业实践，编写新形态教材</a:t>
            </a:r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1403350" y="2003425"/>
            <a:ext cx="2478405" cy="94932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真实项目进课堂，</a:t>
            </a:r>
            <a:endParaRPr lang="zh-CN" altLang="en-US"/>
          </a:p>
          <a:p>
            <a:pPr algn="ctr"/>
            <a:r>
              <a:rPr lang="zh-CN" altLang="en-US"/>
              <a:t>提升教学质量</a:t>
            </a:r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6515735" y="2003425"/>
            <a:ext cx="2343150" cy="9486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根据企业需求，</a:t>
            </a:r>
            <a:endParaRPr lang="zh-CN" altLang="en-US"/>
          </a:p>
          <a:p>
            <a:pPr algn="ctr"/>
            <a:r>
              <a:rPr lang="zh-CN" altLang="en-US"/>
              <a:t>开展校企项目合作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95605" y="1196340"/>
            <a:ext cx="539750" cy="1755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走出去</a:t>
            </a:r>
            <a:endParaRPr lang="zh-CN" altLang="en-US" b="1"/>
          </a:p>
        </p:txBody>
      </p:sp>
      <p:sp>
        <p:nvSpPr>
          <p:cNvPr id="7" name="矩形 6"/>
          <p:cNvSpPr/>
          <p:nvPr/>
        </p:nvSpPr>
        <p:spPr>
          <a:xfrm>
            <a:off x="395605" y="3860800"/>
            <a:ext cx="539750" cy="193611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引进来</a:t>
            </a:r>
            <a:endParaRPr lang="zh-CN" altLang="en-US" b="1"/>
          </a:p>
        </p:txBody>
      </p:sp>
      <p:sp>
        <p:nvSpPr>
          <p:cNvPr id="8" name="矩形 7"/>
          <p:cNvSpPr/>
          <p:nvPr/>
        </p:nvSpPr>
        <p:spPr>
          <a:xfrm>
            <a:off x="1406525" y="3860800"/>
            <a:ext cx="7549515" cy="5041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引入企业工匠，成立大师工作室，推进技术服务、横向项目（到账）</a:t>
            </a: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402080" y="4580890"/>
            <a:ext cx="7553960" cy="5041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/>
              <a:t>引进企业先进技术，共建实训实践基地，开展社会培训、职工培训</a:t>
            </a:r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402080" y="5300980"/>
            <a:ext cx="7553960" cy="50419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/>
              <a:t>引进企业职工技能标准，共建职业技能考核体系，开展技能鉴定</a:t>
            </a:r>
            <a:endParaRPr lang="zh-CN" altLang="en-US"/>
          </a:p>
        </p:txBody>
      </p:sp>
      <p:cxnSp>
        <p:nvCxnSpPr>
          <p:cNvPr id="12" name="直接连接符 11"/>
          <p:cNvCxnSpPr>
            <a:endCxn id="2" idx="1"/>
          </p:cNvCxnSpPr>
          <p:nvPr/>
        </p:nvCxnSpPr>
        <p:spPr>
          <a:xfrm>
            <a:off x="950595" y="1444625"/>
            <a:ext cx="451485" cy="44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935355" y="4110990"/>
            <a:ext cx="451485" cy="44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935355" y="4796790"/>
            <a:ext cx="451485" cy="44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942975" y="5516880"/>
            <a:ext cx="451485" cy="44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Rectangle 4"/>
          <p:cNvSpPr/>
          <p:nvPr/>
        </p:nvSpPr>
        <p:spPr>
          <a:xfrm>
            <a:off x="35560" y="44450"/>
            <a:ext cx="2790190" cy="460375"/>
          </a:xfrm>
          <a:prstGeom prst="rect">
            <a:avLst/>
          </a:prstGeom>
          <a:solidFill>
            <a:srgbClr val="EAEAEA"/>
          </a:solidFill>
          <a:ln w="9525">
            <a:noFill/>
          </a:ln>
        </p:spPr>
        <p:txBody>
          <a:bodyPr wrap="square">
            <a:spAutoFit/>
          </a:bodyPr>
          <a:p>
            <a:pPr lvl="0" eaLnBrk="1" hangingPunct="1"/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四、建设思路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4067810" y="1557020"/>
            <a:ext cx="4009390" cy="504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教师挂职锻炼管理方案及相关制度</a:t>
            </a: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4040505" y="2277110"/>
            <a:ext cx="4064635" cy="504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/>
              <a:t>横向项目及项目资金管理制度</a:t>
            </a:r>
            <a:endParaRPr lang="zh-CN" altLang="en-US"/>
          </a:p>
        </p:txBody>
      </p:sp>
      <p:sp>
        <p:nvSpPr>
          <p:cNvPr id="9" name="Rectangle 4"/>
          <p:cNvSpPr/>
          <p:nvPr/>
        </p:nvSpPr>
        <p:spPr>
          <a:xfrm>
            <a:off x="35560" y="44450"/>
            <a:ext cx="3487420" cy="460375"/>
          </a:xfrm>
          <a:prstGeom prst="rect">
            <a:avLst/>
          </a:prstGeom>
          <a:solidFill>
            <a:srgbClr val="EAEAEA"/>
          </a:solidFill>
          <a:ln w="9525">
            <a:noFill/>
          </a:ln>
        </p:spPr>
        <p:txBody>
          <a:bodyPr wrap="square">
            <a:spAutoFit/>
          </a:bodyPr>
          <a:p>
            <a:pPr lvl="0" eaLnBrk="1" hangingPunct="1"/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五、拟采取的主要措施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039870" y="2997200"/>
            <a:ext cx="4065270" cy="504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/>
              <a:t>社会培训、职工培训管理方案</a:t>
            </a:r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4040505" y="3717290"/>
            <a:ext cx="4126230" cy="504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/>
              <a:t>职业技能考核体系认定标准</a:t>
            </a:r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4039870" y="4437380"/>
            <a:ext cx="4126230" cy="504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/>
              <a:t>校企共建实践基地管理办法</a:t>
            </a:r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683260" y="2385060"/>
            <a:ext cx="2298065" cy="5041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制度</a:t>
            </a:r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683260" y="3395980"/>
            <a:ext cx="2298065" cy="5041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激励机制</a:t>
            </a:r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701675" y="4384040"/>
            <a:ext cx="2298065" cy="5041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管理办法</a:t>
            </a:r>
            <a:endParaRPr lang="zh-CN" altLang="en-US"/>
          </a:p>
        </p:txBody>
      </p:sp>
      <p:sp>
        <p:nvSpPr>
          <p:cNvPr id="24" name="加号 23"/>
          <p:cNvSpPr/>
          <p:nvPr/>
        </p:nvSpPr>
        <p:spPr>
          <a:xfrm>
            <a:off x="1619250" y="2961005"/>
            <a:ext cx="407670" cy="3454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加号 24"/>
          <p:cNvSpPr/>
          <p:nvPr/>
        </p:nvSpPr>
        <p:spPr>
          <a:xfrm>
            <a:off x="1647190" y="3969385"/>
            <a:ext cx="407670" cy="34544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467360" y="764540"/>
            <a:ext cx="630047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>
                <a:solidFill>
                  <a:srgbClr val="C00000"/>
                </a:solidFill>
              </a:rPr>
              <a:t>（一）</a:t>
            </a:r>
            <a:r>
              <a:rPr lang="zh-CN" altLang="en-US" sz="2400" b="1">
                <a:solidFill>
                  <a:srgbClr val="C00000"/>
                </a:solidFill>
              </a:rPr>
              <a:t>制定产教深度融合相关制度</a:t>
            </a:r>
            <a:r>
              <a:rPr lang="zh-CN" sz="2400" b="1">
                <a:solidFill>
                  <a:srgbClr val="C00000"/>
                </a:solidFill>
              </a:rPr>
              <a:t>及管理办法</a:t>
            </a:r>
            <a:endParaRPr lang="zh-CN" sz="2400" b="1">
              <a:solidFill>
                <a:srgbClr val="C00000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040505" y="5119370"/>
            <a:ext cx="4126230" cy="5041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…………</a:t>
            </a:r>
            <a:endParaRPr lang="en-US" altLang="zh-CN"/>
          </a:p>
        </p:txBody>
      </p:sp>
      <p:sp>
        <p:nvSpPr>
          <p:cNvPr id="29" name="矩形 28"/>
          <p:cNvSpPr/>
          <p:nvPr/>
        </p:nvSpPr>
        <p:spPr>
          <a:xfrm>
            <a:off x="467360" y="2096770"/>
            <a:ext cx="2736215" cy="316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3780155" y="1340485"/>
            <a:ext cx="4682490" cy="4680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矩形 5"/>
          <p:cNvSpPr/>
          <p:nvPr/>
        </p:nvSpPr>
        <p:spPr>
          <a:xfrm>
            <a:off x="539750" y="1700530"/>
            <a:ext cx="8281035" cy="72009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Rectangle 4"/>
          <p:cNvSpPr/>
          <p:nvPr/>
        </p:nvSpPr>
        <p:spPr>
          <a:xfrm>
            <a:off x="35560" y="44450"/>
            <a:ext cx="3487420" cy="460375"/>
          </a:xfrm>
          <a:prstGeom prst="rect">
            <a:avLst/>
          </a:prstGeom>
          <a:solidFill>
            <a:srgbClr val="EAEAEA"/>
          </a:solidFill>
          <a:ln w="9525">
            <a:noFill/>
          </a:ln>
        </p:spPr>
        <p:txBody>
          <a:bodyPr wrap="square">
            <a:spAutoFit/>
          </a:bodyPr>
          <a:p>
            <a:pPr lvl="0" eaLnBrk="1" hangingPunct="1"/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五、拟采取的主要措施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95605" y="836930"/>
            <a:ext cx="813562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>
                <a:solidFill>
                  <a:srgbClr val="C00000"/>
                </a:solidFill>
              </a:rPr>
              <a:t>（二）</a:t>
            </a:r>
            <a:r>
              <a:rPr lang="zh-CN" altLang="en-US" sz="2400" b="1">
                <a:solidFill>
                  <a:srgbClr val="C00000"/>
                </a:solidFill>
              </a:rPr>
              <a:t>创新产教融合模式，建立</a:t>
            </a:r>
            <a:r>
              <a:rPr lang="en-US" altLang="zh-CN" sz="2400" b="1">
                <a:solidFill>
                  <a:srgbClr val="C00000"/>
                </a:solidFill>
              </a:rPr>
              <a:t>“</a:t>
            </a:r>
            <a:r>
              <a:rPr lang="zh-CN" altLang="en-US" sz="2400" b="1">
                <a:solidFill>
                  <a:srgbClr val="C00000"/>
                </a:solidFill>
              </a:rPr>
              <a:t>一企一策</a:t>
            </a:r>
            <a:r>
              <a:rPr lang="en-US" altLang="zh-CN" sz="2400" b="1">
                <a:solidFill>
                  <a:srgbClr val="C00000"/>
                </a:solidFill>
              </a:rPr>
              <a:t>”</a:t>
            </a:r>
            <a:r>
              <a:rPr lang="zh-CN" altLang="en-US" sz="2400" b="1">
                <a:solidFill>
                  <a:srgbClr val="C00000"/>
                </a:solidFill>
              </a:rPr>
              <a:t>的灵活管理机制</a:t>
            </a:r>
            <a:endParaRPr lang="zh-CN" altLang="en-US" sz="2400" b="1">
              <a:solidFill>
                <a:srgbClr val="C0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99160" y="1917065"/>
            <a:ext cx="221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/>
              <a:t>搭建校企合作平台</a:t>
            </a:r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3420110" y="1917065"/>
            <a:ext cx="2214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/>
              <a:t>横向项目管理平台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868035" y="1917065"/>
            <a:ext cx="2976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/>
              <a:t>社会服务、技能培训平台</a:t>
            </a:r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539115" y="2997200"/>
            <a:ext cx="8281035" cy="89789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l"/>
            <a:r>
              <a:rPr lang="zh-CN" altLang="en-US"/>
              <a:t>按企业规模：央、国企（龙头）企业管理机制、</a:t>
            </a:r>
            <a:r>
              <a:rPr lang="zh-CN" altLang="en-US"/>
              <a:t>中小微企业管理机制</a:t>
            </a:r>
            <a:endParaRPr lang="zh-CN" altLang="en-US"/>
          </a:p>
          <a:p>
            <a:pPr algn="l"/>
            <a:r>
              <a:rPr lang="zh-CN" altLang="en-US"/>
              <a:t>按合作深度：校企共建实训室、共建课程、共享师资、招聘实习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" name="TextBox 183"/>
          <p:cNvSpPr txBox="1"/>
          <p:nvPr/>
        </p:nvSpPr>
        <p:spPr>
          <a:xfrm>
            <a:off x="158115" y="2970530"/>
            <a:ext cx="2620010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lvl="0" algn="l" defTabSz="914400">
              <a:spcBef>
                <a:spcPct val="20000"/>
              </a:spcBef>
              <a:defRPr/>
            </a:pPr>
            <a:r>
              <a:rPr lang="en-US" altLang="zh-CN" b="1" dirty="0">
                <a:sym typeface="+mn-ea"/>
              </a:rPr>
              <a:t>2.</a:t>
            </a:r>
            <a:r>
              <a:rPr lang="zh-CN" altLang="en-US" b="1" dirty="0">
                <a:sym typeface="+mn-ea"/>
              </a:rPr>
              <a:t>积极申报省级国家级产教融合示范基地，</a:t>
            </a:r>
            <a:r>
              <a:rPr lang="zh-CN" altLang="en-US" b="1" dirty="0">
                <a:solidFill>
                  <a:srgbClr val="0070C0"/>
                </a:solidFill>
                <a:sym typeface="+mn-ea"/>
              </a:rPr>
              <a:t>强化校企协同育人项目</a:t>
            </a:r>
            <a:r>
              <a:rPr lang="zh-CN" altLang="en-US" b="1" dirty="0">
                <a:sym typeface="+mn-ea"/>
              </a:rPr>
              <a:t>。</a:t>
            </a:r>
            <a:endParaRPr lang="en-US" sz="1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100965" y="5508625"/>
            <a:ext cx="2893060" cy="12306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en-US" altLang="zh-CN" b="1" dirty="0">
                <a:sym typeface="+mn-ea"/>
              </a:rPr>
              <a:t>4.</a:t>
            </a:r>
            <a:r>
              <a:rPr lang="zh-CN" altLang="en-US" b="1" dirty="0">
                <a:sym typeface="+mn-ea"/>
              </a:rPr>
              <a:t>兴办</a:t>
            </a:r>
            <a:r>
              <a:rPr lang="zh-CN" altLang="en-US" b="1" dirty="0">
                <a:solidFill>
                  <a:srgbClr val="0070C0"/>
                </a:solidFill>
                <a:sym typeface="+mn-ea"/>
              </a:rPr>
              <a:t>特色产业学院</a:t>
            </a:r>
            <a:r>
              <a:rPr lang="zh-CN" altLang="en-US" b="1" dirty="0">
                <a:sym typeface="+mn-ea"/>
              </a:rPr>
              <a:t>，推进校企深度合作（龙盛、海博、跨境）</a:t>
            </a:r>
            <a:r>
              <a:rPr lang="zh-CN" altLang="en-US" b="1" dirty="0">
                <a:solidFill>
                  <a:srgbClr val="0070C0"/>
                </a:solidFill>
                <a:sym typeface="+mn-ea"/>
              </a:rPr>
              <a:t>，推广、技能大师工作室</a:t>
            </a:r>
            <a:r>
              <a:rPr lang="zh-CN" altLang="en-US" b="1" dirty="0">
                <a:sym typeface="+mn-ea"/>
              </a:rPr>
              <a:t>等特色项目。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0" name="TextBox 189"/>
          <p:cNvSpPr txBox="1"/>
          <p:nvPr/>
        </p:nvSpPr>
        <p:spPr>
          <a:xfrm>
            <a:off x="195580" y="1134745"/>
            <a:ext cx="2747645" cy="15386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lvl="0" algn="l" defTabSz="914400">
              <a:spcBef>
                <a:spcPct val="20000"/>
              </a:spcBef>
              <a:defRPr/>
            </a:pPr>
            <a:r>
              <a:rPr lang="en-US" altLang="zh-CN" b="1" dirty="0">
                <a:sym typeface="+mn-ea"/>
              </a:rPr>
              <a:t>1.</a:t>
            </a:r>
            <a:r>
              <a:rPr lang="zh-CN" altLang="en-US" b="1" dirty="0">
                <a:sym typeface="+mn-ea"/>
              </a:rPr>
              <a:t>立足本区域，建立高质量的校外实训基地，产教融合示范基地，</a:t>
            </a:r>
            <a:r>
              <a:rPr lang="zh-CN" altLang="en-US" b="1" dirty="0">
                <a:solidFill>
                  <a:srgbClr val="0070C0"/>
                </a:solidFill>
                <a:sym typeface="+mn-ea"/>
              </a:rPr>
              <a:t>积极推进各类示范实训基地评选</a:t>
            </a:r>
            <a:r>
              <a:rPr lang="zh-CN" altLang="en-US" b="1" dirty="0">
                <a:sym typeface="+mn-ea"/>
              </a:rPr>
              <a:t>，加大建设力度。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6281420" y="1045210"/>
            <a:ext cx="2849880" cy="15386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lvl="0" algn="l" defTabSz="914400">
              <a:spcBef>
                <a:spcPct val="20000"/>
              </a:spcBef>
              <a:defRPr/>
            </a:pPr>
            <a:r>
              <a:rPr lang="en-US" altLang="zh-CN" b="1" dirty="0">
                <a:sym typeface="+mn-ea"/>
              </a:rPr>
              <a:t>5.建立由政府、</a:t>
            </a:r>
            <a:r>
              <a:rPr lang="zh-CN" altLang="en-US" b="1" dirty="0">
                <a:sym typeface="+mn-ea"/>
              </a:rPr>
              <a:t>协会、企业</a:t>
            </a:r>
            <a:r>
              <a:rPr lang="en-US" altLang="zh-CN" b="1" dirty="0">
                <a:sym typeface="+mn-ea"/>
              </a:rPr>
              <a:t>共同参与的校企合作</a:t>
            </a:r>
            <a:r>
              <a:rPr lang="zh-CN" altLang="en-US" b="1" dirty="0">
                <a:sym typeface="+mn-ea"/>
              </a:rPr>
              <a:t>协同</a:t>
            </a:r>
            <a:r>
              <a:rPr lang="en-US" altLang="zh-CN" b="1" dirty="0">
                <a:sym typeface="+mn-ea"/>
              </a:rPr>
              <a:t>平台，</a:t>
            </a:r>
            <a:r>
              <a:rPr lang="en-US" altLang="zh-CN" b="1" dirty="0">
                <a:solidFill>
                  <a:srgbClr val="0070C0"/>
                </a:solidFill>
                <a:sym typeface="+mn-ea"/>
              </a:rPr>
              <a:t>提供</a:t>
            </a:r>
            <a:r>
              <a:rPr lang="zh-CN" altLang="en-US" b="1" dirty="0">
                <a:solidFill>
                  <a:srgbClr val="0070C0"/>
                </a:solidFill>
                <a:sym typeface="+mn-ea"/>
              </a:rPr>
              <a:t>更全面的</a:t>
            </a:r>
            <a:r>
              <a:rPr lang="zh-CN" b="1" dirty="0">
                <a:solidFill>
                  <a:srgbClr val="0070C0"/>
                </a:solidFill>
                <a:sym typeface="+mn-ea"/>
              </a:rPr>
              <a:t>技术服务、技术咨询、社会服务等</a:t>
            </a:r>
            <a:r>
              <a:rPr lang="zh-CN" alt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。</a:t>
            </a:r>
            <a:endParaRPr lang="zh-CN" altLang="en-U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7" name="Group 73"/>
          <p:cNvGrpSpPr/>
          <p:nvPr/>
        </p:nvGrpSpPr>
        <p:grpSpPr>
          <a:xfrm>
            <a:off x="3076575" y="2088515"/>
            <a:ext cx="922020" cy="533400"/>
            <a:chOff x="2901397" y="1460250"/>
            <a:chExt cx="930338" cy="220268"/>
          </a:xfrm>
        </p:grpSpPr>
        <p:cxnSp>
          <p:nvCxnSpPr>
            <p:cNvPr id="70" name="Straight Connector 69"/>
            <p:cNvCxnSpPr/>
            <p:nvPr/>
          </p:nvCxnSpPr>
          <p:spPr>
            <a:xfrm flipH="1" flipV="1">
              <a:off x="3592681" y="1460250"/>
              <a:ext cx="239054" cy="220268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H="1">
              <a:off x="2901397" y="1463917"/>
              <a:ext cx="691284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18" name="Group 74"/>
          <p:cNvGrpSpPr/>
          <p:nvPr/>
        </p:nvGrpSpPr>
        <p:grpSpPr>
          <a:xfrm flipH="1">
            <a:off x="5198745" y="2048510"/>
            <a:ext cx="1045210" cy="573405"/>
            <a:chOff x="2901397" y="1460250"/>
            <a:chExt cx="930338" cy="220268"/>
          </a:xfrm>
        </p:grpSpPr>
        <p:cxnSp>
          <p:nvCxnSpPr>
            <p:cNvPr id="76" name="Straight Connector 75"/>
            <p:cNvCxnSpPr/>
            <p:nvPr/>
          </p:nvCxnSpPr>
          <p:spPr>
            <a:xfrm flipH="1" flipV="1">
              <a:off x="3592681" y="1460250"/>
              <a:ext cx="239054" cy="220268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H="1">
              <a:off x="2901397" y="1463918"/>
              <a:ext cx="691284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19" name="Group 81"/>
          <p:cNvGrpSpPr/>
          <p:nvPr/>
        </p:nvGrpSpPr>
        <p:grpSpPr>
          <a:xfrm flipV="1">
            <a:off x="3037205" y="5217795"/>
            <a:ext cx="975360" cy="639445"/>
            <a:chOff x="2901397" y="1460250"/>
            <a:chExt cx="930338" cy="220268"/>
          </a:xfrm>
        </p:grpSpPr>
        <p:cxnSp>
          <p:nvCxnSpPr>
            <p:cNvPr id="83" name="Straight Connector 82"/>
            <p:cNvCxnSpPr/>
            <p:nvPr/>
          </p:nvCxnSpPr>
          <p:spPr>
            <a:xfrm flipH="1" flipV="1">
              <a:off x="3592681" y="1460250"/>
              <a:ext cx="239054" cy="220268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flipH="1">
              <a:off x="2901397" y="1463917"/>
              <a:ext cx="691284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grpSp>
        <p:nvGrpSpPr>
          <p:cNvPr id="20" name="Group 84"/>
          <p:cNvGrpSpPr/>
          <p:nvPr/>
        </p:nvGrpSpPr>
        <p:grpSpPr>
          <a:xfrm flipH="1" flipV="1">
            <a:off x="5129530" y="5298440"/>
            <a:ext cx="1014095" cy="551815"/>
            <a:chOff x="2901397" y="1460250"/>
            <a:chExt cx="930338" cy="220268"/>
          </a:xfrm>
        </p:grpSpPr>
        <p:cxnSp>
          <p:nvCxnSpPr>
            <p:cNvPr id="86" name="Straight Connector 85"/>
            <p:cNvCxnSpPr/>
            <p:nvPr/>
          </p:nvCxnSpPr>
          <p:spPr>
            <a:xfrm flipH="1" flipV="1">
              <a:off x="3592681" y="1460250"/>
              <a:ext cx="239054" cy="220268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flipH="1">
              <a:off x="2901397" y="1463918"/>
              <a:ext cx="691284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cxnSp>
        <p:nvCxnSpPr>
          <p:cNvPr id="88" name="Straight Connector 87"/>
          <p:cNvCxnSpPr/>
          <p:nvPr/>
        </p:nvCxnSpPr>
        <p:spPr>
          <a:xfrm flipH="1">
            <a:off x="2788431" y="3460980"/>
            <a:ext cx="460627" cy="0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H="1">
            <a:off x="5942826" y="3469984"/>
            <a:ext cx="460627" cy="0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196215" y="4067810"/>
            <a:ext cx="2322195" cy="12306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lvl="0">
              <a:lnSpc>
                <a:spcPct val="100000"/>
              </a:lnSpc>
              <a:buFont typeface="Wingdings" panose="05000000000000000000" pitchFamily="2" charset="2"/>
            </a:pPr>
            <a:r>
              <a:rPr lang="en-US" altLang="zh-CN" b="1" dirty="0">
                <a:sym typeface="+mn-ea"/>
              </a:rPr>
              <a:t>3.</a:t>
            </a:r>
            <a:r>
              <a:rPr lang="zh-CN" altLang="en-US" b="1" dirty="0">
                <a:sym typeface="+mn-ea"/>
              </a:rPr>
              <a:t>校企合作开展人才培养模式的探索、</a:t>
            </a:r>
            <a:r>
              <a:rPr lang="zh-CN" altLang="en-US" b="1" dirty="0">
                <a:solidFill>
                  <a:srgbClr val="0070C0"/>
                </a:solidFill>
                <a:sym typeface="+mn-ea"/>
              </a:rPr>
              <a:t>现代学徒制、订单班、1+X证书试点工作</a:t>
            </a:r>
            <a:r>
              <a:rPr lang="zh-CN" altLang="en-US" b="1" dirty="0">
                <a:sym typeface="+mn-ea"/>
              </a:rPr>
              <a:t>。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93" name="Straight Connector 92"/>
          <p:cNvCxnSpPr/>
          <p:nvPr/>
        </p:nvCxnSpPr>
        <p:spPr>
          <a:xfrm flipH="1">
            <a:off x="2644775" y="4788535"/>
            <a:ext cx="863600" cy="0"/>
          </a:xfrm>
          <a:prstGeom prst="line">
            <a:avLst/>
          </a:prstGeom>
          <a:ln w="19050" cap="rnd">
            <a:solidFill>
              <a:schemeClr val="accent4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H="1">
            <a:off x="5933822" y="4683071"/>
            <a:ext cx="460627" cy="0"/>
          </a:xfrm>
          <a:prstGeom prst="line">
            <a:avLst/>
          </a:prstGeom>
          <a:ln>
            <a:headEnd type="oval" w="med" len="med"/>
            <a:tailEnd type="oval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2" name="Freeform 7"/>
          <p:cNvSpPr/>
          <p:nvPr/>
        </p:nvSpPr>
        <p:spPr bwMode="auto">
          <a:xfrm>
            <a:off x="4622801" y="2564487"/>
            <a:ext cx="987425" cy="957263"/>
          </a:xfrm>
          <a:custGeom>
            <a:avLst/>
            <a:gdLst/>
            <a:ahLst/>
            <a:cxnLst>
              <a:cxn ang="0">
                <a:pos x="228" y="162"/>
              </a:cxn>
              <a:cxn ang="0">
                <a:pos x="276" y="114"/>
              </a:cxn>
              <a:cxn ang="0">
                <a:pos x="276" y="114"/>
              </a:cxn>
              <a:cxn ang="0">
                <a:pos x="0" y="0"/>
              </a:cxn>
              <a:cxn ang="0">
                <a:pos x="0" y="217"/>
              </a:cxn>
              <a:cxn ang="0">
                <a:pos x="122" y="268"/>
              </a:cxn>
              <a:cxn ang="0">
                <a:pos x="122" y="268"/>
              </a:cxn>
              <a:cxn ang="0">
                <a:pos x="181" y="209"/>
              </a:cxn>
              <a:cxn ang="0">
                <a:pos x="226" y="208"/>
              </a:cxn>
              <a:cxn ang="0">
                <a:pos x="228" y="162"/>
              </a:cxn>
            </a:cxnLst>
            <a:rect l="0" t="0" r="r" b="b"/>
            <a:pathLst>
              <a:path w="276" h="268">
                <a:moveTo>
                  <a:pt x="228" y="162"/>
                </a:moveTo>
                <a:cubicBezTo>
                  <a:pt x="276" y="114"/>
                  <a:pt x="276" y="114"/>
                  <a:pt x="276" y="114"/>
                </a:cubicBezTo>
                <a:cubicBezTo>
                  <a:pt x="276" y="114"/>
                  <a:pt x="276" y="114"/>
                  <a:pt x="276" y="114"/>
                </a:cubicBezTo>
                <a:cubicBezTo>
                  <a:pt x="200" y="38"/>
                  <a:pt x="100" y="0"/>
                  <a:pt x="0" y="0"/>
                </a:cubicBezTo>
                <a:cubicBezTo>
                  <a:pt x="0" y="217"/>
                  <a:pt x="0" y="217"/>
                  <a:pt x="0" y="217"/>
                </a:cubicBezTo>
                <a:cubicBezTo>
                  <a:pt x="44" y="217"/>
                  <a:pt x="88" y="234"/>
                  <a:pt x="122" y="268"/>
                </a:cubicBezTo>
                <a:cubicBezTo>
                  <a:pt x="122" y="268"/>
                  <a:pt x="122" y="268"/>
                  <a:pt x="122" y="268"/>
                </a:cubicBezTo>
                <a:cubicBezTo>
                  <a:pt x="181" y="209"/>
                  <a:pt x="181" y="209"/>
                  <a:pt x="181" y="209"/>
                </a:cubicBezTo>
                <a:cubicBezTo>
                  <a:pt x="226" y="208"/>
                  <a:pt x="226" y="208"/>
                  <a:pt x="226" y="208"/>
                </a:cubicBezTo>
                <a:lnTo>
                  <a:pt x="228" y="162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6" name="Freeform 9"/>
          <p:cNvSpPr/>
          <p:nvPr/>
        </p:nvSpPr>
        <p:spPr bwMode="auto">
          <a:xfrm>
            <a:off x="3635376" y="2564487"/>
            <a:ext cx="1098550" cy="957263"/>
          </a:xfrm>
          <a:custGeom>
            <a:avLst/>
            <a:gdLst/>
            <a:ahLst/>
            <a:cxnLst>
              <a:cxn ang="0">
                <a:pos x="276" y="67"/>
              </a:cxn>
              <a:cxn ang="0">
                <a:pos x="276" y="0"/>
              </a:cxn>
              <a:cxn ang="0">
                <a:pos x="276" y="0"/>
              </a:cxn>
              <a:cxn ang="0">
                <a:pos x="0" y="114"/>
              </a:cxn>
              <a:cxn ang="0">
                <a:pos x="153" y="268"/>
              </a:cxn>
              <a:cxn ang="0">
                <a:pos x="276" y="217"/>
              </a:cxn>
              <a:cxn ang="0">
                <a:pos x="276" y="217"/>
              </a:cxn>
              <a:cxn ang="0">
                <a:pos x="276" y="134"/>
              </a:cxn>
              <a:cxn ang="0">
                <a:pos x="307" y="101"/>
              </a:cxn>
              <a:cxn ang="0">
                <a:pos x="276" y="67"/>
              </a:cxn>
            </a:cxnLst>
            <a:rect l="0" t="0" r="r" b="b"/>
            <a:pathLst>
              <a:path w="307" h="268">
                <a:moveTo>
                  <a:pt x="276" y="67"/>
                </a:moveTo>
                <a:cubicBezTo>
                  <a:pt x="276" y="0"/>
                  <a:pt x="276" y="0"/>
                  <a:pt x="276" y="0"/>
                </a:cubicBezTo>
                <a:cubicBezTo>
                  <a:pt x="276" y="0"/>
                  <a:pt x="276" y="0"/>
                  <a:pt x="276" y="0"/>
                </a:cubicBezTo>
                <a:cubicBezTo>
                  <a:pt x="168" y="0"/>
                  <a:pt x="70" y="43"/>
                  <a:pt x="0" y="114"/>
                </a:cubicBezTo>
                <a:cubicBezTo>
                  <a:pt x="153" y="268"/>
                  <a:pt x="153" y="268"/>
                  <a:pt x="153" y="268"/>
                </a:cubicBezTo>
                <a:cubicBezTo>
                  <a:pt x="185" y="236"/>
                  <a:pt x="228" y="217"/>
                  <a:pt x="276" y="217"/>
                </a:cubicBezTo>
                <a:cubicBezTo>
                  <a:pt x="276" y="217"/>
                  <a:pt x="276" y="217"/>
                  <a:pt x="276" y="217"/>
                </a:cubicBezTo>
                <a:cubicBezTo>
                  <a:pt x="276" y="134"/>
                  <a:pt x="276" y="134"/>
                  <a:pt x="276" y="134"/>
                </a:cubicBezTo>
                <a:cubicBezTo>
                  <a:pt x="307" y="101"/>
                  <a:pt x="307" y="101"/>
                  <a:pt x="307" y="101"/>
                </a:cubicBezTo>
                <a:lnTo>
                  <a:pt x="276" y="67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67" name="Freeform 10"/>
          <p:cNvSpPr/>
          <p:nvPr/>
        </p:nvSpPr>
        <p:spPr bwMode="auto">
          <a:xfrm>
            <a:off x="3224213" y="2970887"/>
            <a:ext cx="958850" cy="987425"/>
          </a:xfrm>
          <a:custGeom>
            <a:avLst/>
            <a:gdLst/>
            <a:ahLst/>
            <a:cxnLst>
              <a:cxn ang="0">
                <a:pos x="0" y="276"/>
              </a:cxn>
              <a:cxn ang="0">
                <a:pos x="218" y="276"/>
              </a:cxn>
              <a:cxn ang="0">
                <a:pos x="268" y="154"/>
              </a:cxn>
              <a:cxn ang="0">
                <a:pos x="209" y="95"/>
              </a:cxn>
              <a:cxn ang="0">
                <a:pos x="208" y="48"/>
              </a:cxn>
              <a:cxn ang="0">
                <a:pos x="162" y="48"/>
              </a:cxn>
              <a:cxn ang="0">
                <a:pos x="115" y="0"/>
              </a:cxn>
              <a:cxn ang="0">
                <a:pos x="0" y="276"/>
              </a:cxn>
            </a:cxnLst>
            <a:rect l="0" t="0" r="r" b="b"/>
            <a:pathLst>
              <a:path w="268" h="276">
                <a:moveTo>
                  <a:pt x="0" y="276"/>
                </a:moveTo>
                <a:cubicBezTo>
                  <a:pt x="218" y="276"/>
                  <a:pt x="218" y="276"/>
                  <a:pt x="218" y="276"/>
                </a:cubicBezTo>
                <a:cubicBezTo>
                  <a:pt x="218" y="232"/>
                  <a:pt x="234" y="187"/>
                  <a:pt x="268" y="154"/>
                </a:cubicBezTo>
                <a:cubicBezTo>
                  <a:pt x="209" y="95"/>
                  <a:pt x="209" y="95"/>
                  <a:pt x="209" y="95"/>
                </a:cubicBezTo>
                <a:cubicBezTo>
                  <a:pt x="208" y="48"/>
                  <a:pt x="208" y="48"/>
                  <a:pt x="208" y="48"/>
                </a:cubicBezTo>
                <a:cubicBezTo>
                  <a:pt x="162" y="48"/>
                  <a:pt x="162" y="48"/>
                  <a:pt x="162" y="48"/>
                </a:cubicBezTo>
                <a:cubicBezTo>
                  <a:pt x="115" y="0"/>
                  <a:pt x="115" y="0"/>
                  <a:pt x="115" y="0"/>
                </a:cubicBezTo>
                <a:cubicBezTo>
                  <a:pt x="38" y="76"/>
                  <a:pt x="0" y="176"/>
                  <a:pt x="0" y="276"/>
                </a:cubicBezTo>
                <a:close/>
              </a:path>
            </a:pathLst>
          </a:custGeom>
          <a:solidFill>
            <a:srgbClr val="FF0000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en-US"/>
          </a:p>
        </p:txBody>
      </p:sp>
      <p:sp>
        <p:nvSpPr>
          <p:cNvPr id="68" name="Freeform 11"/>
          <p:cNvSpPr/>
          <p:nvPr/>
        </p:nvSpPr>
        <p:spPr bwMode="auto">
          <a:xfrm>
            <a:off x="3225801" y="3844012"/>
            <a:ext cx="958850" cy="1100138"/>
          </a:xfrm>
          <a:custGeom>
            <a:avLst/>
            <a:gdLst/>
            <a:ahLst/>
            <a:cxnLst>
              <a:cxn ang="0">
                <a:pos x="114" y="308"/>
              </a:cxn>
              <a:cxn ang="0">
                <a:pos x="268" y="155"/>
              </a:cxn>
              <a:cxn ang="0">
                <a:pos x="217" y="32"/>
              </a:cxn>
              <a:cxn ang="0">
                <a:pos x="134" y="32"/>
              </a:cxn>
              <a:cxn ang="0">
                <a:pos x="100" y="0"/>
              </a:cxn>
              <a:cxn ang="0">
                <a:pos x="67" y="32"/>
              </a:cxn>
              <a:cxn ang="0">
                <a:pos x="0" y="32"/>
              </a:cxn>
              <a:cxn ang="0">
                <a:pos x="114" y="308"/>
              </a:cxn>
            </a:cxnLst>
            <a:rect l="0" t="0" r="r" b="b"/>
            <a:pathLst>
              <a:path w="268" h="308">
                <a:moveTo>
                  <a:pt x="114" y="308"/>
                </a:moveTo>
                <a:cubicBezTo>
                  <a:pt x="268" y="155"/>
                  <a:pt x="268" y="155"/>
                  <a:pt x="268" y="155"/>
                </a:cubicBezTo>
                <a:cubicBezTo>
                  <a:pt x="237" y="123"/>
                  <a:pt x="217" y="80"/>
                  <a:pt x="217" y="32"/>
                </a:cubicBezTo>
                <a:cubicBezTo>
                  <a:pt x="134" y="32"/>
                  <a:pt x="134" y="32"/>
                  <a:pt x="134" y="32"/>
                </a:cubicBezTo>
                <a:cubicBezTo>
                  <a:pt x="100" y="0"/>
                  <a:pt x="100" y="0"/>
                  <a:pt x="100" y="0"/>
                </a:cubicBezTo>
                <a:cubicBezTo>
                  <a:pt x="67" y="32"/>
                  <a:pt x="67" y="32"/>
                  <a:pt x="67" y="32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140"/>
                  <a:pt x="44" y="237"/>
                  <a:pt x="114" y="308"/>
                </a:cubicBezTo>
                <a:close/>
              </a:path>
            </a:pathLst>
          </a:custGeom>
          <a:gradFill>
            <a:gsLst>
              <a:gs pos="0">
                <a:srgbClr val="14CD68"/>
              </a:gs>
              <a:gs pos="100000">
                <a:srgbClr val="0B6E38"/>
              </a:gs>
            </a:gsLst>
            <a:lin scaled="0"/>
          </a:gra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en-US"/>
          </a:p>
        </p:txBody>
      </p:sp>
      <p:sp>
        <p:nvSpPr>
          <p:cNvPr id="69" name="Freeform 12"/>
          <p:cNvSpPr/>
          <p:nvPr/>
        </p:nvSpPr>
        <p:spPr bwMode="auto">
          <a:xfrm>
            <a:off x="3635376" y="4398050"/>
            <a:ext cx="987425" cy="954088"/>
          </a:xfrm>
          <a:custGeom>
            <a:avLst/>
            <a:gdLst/>
            <a:ahLst/>
            <a:cxnLst>
              <a:cxn ang="0">
                <a:pos x="276" y="267"/>
              </a:cxn>
              <a:cxn ang="0">
                <a:pos x="276" y="50"/>
              </a:cxn>
              <a:cxn ang="0">
                <a:pos x="153" y="0"/>
              </a:cxn>
              <a:cxn ang="0">
                <a:pos x="94" y="58"/>
              </a:cxn>
              <a:cxn ang="0">
                <a:pos x="48" y="60"/>
              </a:cxn>
              <a:cxn ang="0">
                <a:pos x="47" y="105"/>
              </a:cxn>
              <a:cxn ang="0">
                <a:pos x="0" y="153"/>
              </a:cxn>
              <a:cxn ang="0">
                <a:pos x="276" y="267"/>
              </a:cxn>
            </a:cxnLst>
            <a:rect l="0" t="0" r="r" b="b"/>
            <a:pathLst>
              <a:path w="276" h="267">
                <a:moveTo>
                  <a:pt x="276" y="267"/>
                </a:moveTo>
                <a:cubicBezTo>
                  <a:pt x="276" y="50"/>
                  <a:pt x="276" y="50"/>
                  <a:pt x="276" y="50"/>
                </a:cubicBezTo>
                <a:cubicBezTo>
                  <a:pt x="231" y="50"/>
                  <a:pt x="187" y="33"/>
                  <a:pt x="153" y="0"/>
                </a:cubicBezTo>
                <a:cubicBezTo>
                  <a:pt x="94" y="58"/>
                  <a:pt x="94" y="58"/>
                  <a:pt x="94" y="58"/>
                </a:cubicBezTo>
                <a:cubicBezTo>
                  <a:pt x="48" y="60"/>
                  <a:pt x="48" y="60"/>
                  <a:pt x="48" y="60"/>
                </a:cubicBezTo>
                <a:cubicBezTo>
                  <a:pt x="47" y="105"/>
                  <a:pt x="47" y="105"/>
                  <a:pt x="47" y="105"/>
                </a:cubicBezTo>
                <a:cubicBezTo>
                  <a:pt x="0" y="153"/>
                  <a:pt x="0" y="153"/>
                  <a:pt x="0" y="153"/>
                </a:cubicBezTo>
                <a:cubicBezTo>
                  <a:pt x="76" y="229"/>
                  <a:pt x="176" y="267"/>
                  <a:pt x="276" y="267"/>
                </a:cubicBezTo>
                <a:close/>
              </a:path>
            </a:pathLst>
          </a:cu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scaled="0"/>
          </a:gra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71" name="Freeform 13"/>
          <p:cNvSpPr/>
          <p:nvPr/>
        </p:nvSpPr>
        <p:spPr bwMode="auto">
          <a:xfrm>
            <a:off x="4508501" y="4398050"/>
            <a:ext cx="1101725" cy="954088"/>
          </a:xfrm>
          <a:custGeom>
            <a:avLst/>
            <a:gdLst/>
            <a:ahLst/>
            <a:cxnLst>
              <a:cxn ang="0">
                <a:pos x="308" y="153"/>
              </a:cxn>
              <a:cxn ang="0">
                <a:pos x="154" y="0"/>
              </a:cxn>
              <a:cxn ang="0">
                <a:pos x="32" y="50"/>
              </a:cxn>
              <a:cxn ang="0">
                <a:pos x="32" y="133"/>
              </a:cxn>
              <a:cxn ang="0">
                <a:pos x="0" y="168"/>
              </a:cxn>
              <a:cxn ang="0">
                <a:pos x="32" y="200"/>
              </a:cxn>
              <a:cxn ang="0">
                <a:pos x="32" y="267"/>
              </a:cxn>
              <a:cxn ang="0">
                <a:pos x="308" y="153"/>
              </a:cxn>
            </a:cxnLst>
            <a:rect l="0" t="0" r="r" b="b"/>
            <a:pathLst>
              <a:path w="308" h="267">
                <a:moveTo>
                  <a:pt x="308" y="153"/>
                </a:moveTo>
                <a:cubicBezTo>
                  <a:pt x="154" y="0"/>
                  <a:pt x="154" y="0"/>
                  <a:pt x="154" y="0"/>
                </a:cubicBezTo>
                <a:cubicBezTo>
                  <a:pt x="123" y="31"/>
                  <a:pt x="80" y="50"/>
                  <a:pt x="32" y="50"/>
                </a:cubicBezTo>
                <a:cubicBezTo>
                  <a:pt x="32" y="133"/>
                  <a:pt x="32" y="133"/>
                  <a:pt x="32" y="133"/>
                </a:cubicBezTo>
                <a:cubicBezTo>
                  <a:pt x="0" y="168"/>
                  <a:pt x="0" y="168"/>
                  <a:pt x="0" y="168"/>
                </a:cubicBezTo>
                <a:cubicBezTo>
                  <a:pt x="32" y="200"/>
                  <a:pt x="32" y="200"/>
                  <a:pt x="32" y="200"/>
                </a:cubicBezTo>
                <a:cubicBezTo>
                  <a:pt x="32" y="267"/>
                  <a:pt x="32" y="267"/>
                  <a:pt x="32" y="267"/>
                </a:cubicBezTo>
                <a:cubicBezTo>
                  <a:pt x="140" y="267"/>
                  <a:pt x="237" y="224"/>
                  <a:pt x="308" y="153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72" name="Freeform 14"/>
          <p:cNvSpPr/>
          <p:nvPr/>
        </p:nvSpPr>
        <p:spPr bwMode="auto">
          <a:xfrm>
            <a:off x="5059363" y="3958312"/>
            <a:ext cx="958850" cy="985838"/>
          </a:xfrm>
          <a:custGeom>
            <a:avLst/>
            <a:gdLst/>
            <a:ahLst/>
            <a:cxnLst>
              <a:cxn ang="0">
                <a:pos x="106" y="228"/>
              </a:cxn>
              <a:cxn ang="0">
                <a:pos x="154" y="276"/>
              </a:cxn>
              <a:cxn ang="0">
                <a:pos x="154" y="276"/>
              </a:cxn>
              <a:cxn ang="0">
                <a:pos x="268" y="0"/>
              </a:cxn>
              <a:cxn ang="0">
                <a:pos x="51" y="0"/>
              </a:cxn>
              <a:cxn ang="0">
                <a:pos x="0" y="123"/>
              </a:cxn>
              <a:cxn ang="0">
                <a:pos x="0" y="123"/>
              </a:cxn>
              <a:cxn ang="0">
                <a:pos x="59" y="181"/>
              </a:cxn>
              <a:cxn ang="0">
                <a:pos x="60" y="227"/>
              </a:cxn>
              <a:cxn ang="0">
                <a:pos x="106" y="228"/>
              </a:cxn>
            </a:cxnLst>
            <a:rect l="0" t="0" r="r" b="b"/>
            <a:pathLst>
              <a:path w="268" h="276">
                <a:moveTo>
                  <a:pt x="106" y="228"/>
                </a:moveTo>
                <a:cubicBezTo>
                  <a:pt x="154" y="276"/>
                  <a:pt x="154" y="276"/>
                  <a:pt x="154" y="276"/>
                </a:cubicBezTo>
                <a:cubicBezTo>
                  <a:pt x="154" y="276"/>
                  <a:pt x="154" y="276"/>
                  <a:pt x="154" y="276"/>
                </a:cubicBezTo>
                <a:cubicBezTo>
                  <a:pt x="230" y="200"/>
                  <a:pt x="268" y="100"/>
                  <a:pt x="268" y="0"/>
                </a:cubicBezTo>
                <a:cubicBezTo>
                  <a:pt x="51" y="0"/>
                  <a:pt x="51" y="0"/>
                  <a:pt x="51" y="0"/>
                </a:cubicBezTo>
                <a:cubicBezTo>
                  <a:pt x="51" y="44"/>
                  <a:pt x="34" y="89"/>
                  <a:pt x="0" y="123"/>
                </a:cubicBezTo>
                <a:cubicBezTo>
                  <a:pt x="0" y="123"/>
                  <a:pt x="0" y="123"/>
                  <a:pt x="0" y="123"/>
                </a:cubicBezTo>
                <a:cubicBezTo>
                  <a:pt x="59" y="181"/>
                  <a:pt x="59" y="181"/>
                  <a:pt x="59" y="181"/>
                </a:cubicBezTo>
                <a:cubicBezTo>
                  <a:pt x="60" y="227"/>
                  <a:pt x="60" y="227"/>
                  <a:pt x="60" y="227"/>
                </a:cubicBezTo>
                <a:lnTo>
                  <a:pt x="106" y="228"/>
                </a:lnTo>
                <a:close/>
              </a:path>
            </a:pathLst>
          </a:custGeom>
          <a:solidFill>
            <a:srgbClr val="FFFF00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en-US"/>
          </a:p>
        </p:txBody>
      </p:sp>
      <p:sp>
        <p:nvSpPr>
          <p:cNvPr id="74" name="Freeform 15"/>
          <p:cNvSpPr/>
          <p:nvPr/>
        </p:nvSpPr>
        <p:spPr bwMode="auto">
          <a:xfrm>
            <a:off x="5059363" y="2970887"/>
            <a:ext cx="958850" cy="1101725"/>
          </a:xfrm>
          <a:custGeom>
            <a:avLst/>
            <a:gdLst/>
            <a:ahLst/>
            <a:cxnLst>
              <a:cxn ang="0">
                <a:pos x="201" y="276"/>
              </a:cxn>
              <a:cxn ang="0">
                <a:pos x="268" y="276"/>
              </a:cxn>
              <a:cxn ang="0">
                <a:pos x="268" y="276"/>
              </a:cxn>
              <a:cxn ang="0">
                <a:pos x="154" y="0"/>
              </a:cxn>
              <a:cxn ang="0">
                <a:pos x="0" y="154"/>
              </a:cxn>
              <a:cxn ang="0">
                <a:pos x="51" y="276"/>
              </a:cxn>
              <a:cxn ang="0">
                <a:pos x="51" y="276"/>
              </a:cxn>
              <a:cxn ang="0">
                <a:pos x="134" y="276"/>
              </a:cxn>
              <a:cxn ang="0">
                <a:pos x="166" y="308"/>
              </a:cxn>
              <a:cxn ang="0">
                <a:pos x="201" y="276"/>
              </a:cxn>
            </a:cxnLst>
            <a:rect l="0" t="0" r="r" b="b"/>
            <a:pathLst>
              <a:path w="268" h="308">
                <a:moveTo>
                  <a:pt x="201" y="276"/>
                </a:moveTo>
                <a:cubicBezTo>
                  <a:pt x="268" y="276"/>
                  <a:pt x="268" y="276"/>
                  <a:pt x="268" y="276"/>
                </a:cubicBezTo>
                <a:cubicBezTo>
                  <a:pt x="268" y="276"/>
                  <a:pt x="268" y="276"/>
                  <a:pt x="268" y="276"/>
                </a:cubicBezTo>
                <a:cubicBezTo>
                  <a:pt x="268" y="168"/>
                  <a:pt x="224" y="71"/>
                  <a:pt x="154" y="0"/>
                </a:cubicBezTo>
                <a:cubicBezTo>
                  <a:pt x="0" y="154"/>
                  <a:pt x="0" y="154"/>
                  <a:pt x="0" y="154"/>
                </a:cubicBezTo>
                <a:cubicBezTo>
                  <a:pt x="32" y="185"/>
                  <a:pt x="51" y="228"/>
                  <a:pt x="51" y="276"/>
                </a:cubicBezTo>
                <a:cubicBezTo>
                  <a:pt x="51" y="276"/>
                  <a:pt x="51" y="276"/>
                  <a:pt x="51" y="276"/>
                </a:cubicBezTo>
                <a:cubicBezTo>
                  <a:pt x="134" y="276"/>
                  <a:pt x="134" y="276"/>
                  <a:pt x="134" y="276"/>
                </a:cubicBezTo>
                <a:cubicBezTo>
                  <a:pt x="166" y="308"/>
                  <a:pt x="166" y="308"/>
                  <a:pt x="166" y="308"/>
                </a:cubicBezTo>
                <a:lnTo>
                  <a:pt x="201" y="276"/>
                </a:lnTo>
                <a:close/>
              </a:path>
            </a:pathLst>
          </a:custGeom>
          <a:solidFill>
            <a:srgbClr val="00B0F0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en-US"/>
          </a:p>
        </p:txBody>
      </p:sp>
      <p:sp>
        <p:nvSpPr>
          <p:cNvPr id="104" name="Freeform 16"/>
          <p:cNvSpPr/>
          <p:nvPr/>
        </p:nvSpPr>
        <p:spPr bwMode="auto">
          <a:xfrm>
            <a:off x="5270501" y="3139162"/>
            <a:ext cx="168275" cy="168275"/>
          </a:xfrm>
          <a:custGeom>
            <a:avLst/>
            <a:gdLst/>
            <a:ahLst/>
            <a:cxnLst>
              <a:cxn ang="0">
                <a:pos x="106" y="0"/>
              </a:cxn>
              <a:cxn ang="0">
                <a:pos x="102" y="106"/>
              </a:cxn>
              <a:cxn ang="0">
                <a:pos x="0" y="106"/>
              </a:cxn>
              <a:cxn ang="0">
                <a:pos x="106" y="0"/>
              </a:cxn>
            </a:cxnLst>
            <a:rect l="0" t="0" r="r" b="b"/>
            <a:pathLst>
              <a:path w="106" h="106">
                <a:moveTo>
                  <a:pt x="106" y="0"/>
                </a:moveTo>
                <a:lnTo>
                  <a:pt x="102" y="106"/>
                </a:lnTo>
                <a:lnTo>
                  <a:pt x="0" y="106"/>
                </a:lnTo>
                <a:lnTo>
                  <a:pt x="106" y="0"/>
                </a:lnTo>
                <a:close/>
              </a:path>
            </a:pathLst>
          </a:custGeom>
          <a:solidFill>
            <a:srgbClr val="FFC000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75" name="Freeform 105"/>
          <p:cNvSpPr>
            <a:spLocks noEditPoints="1"/>
          </p:cNvSpPr>
          <p:nvPr/>
        </p:nvSpPr>
        <p:spPr bwMode="auto">
          <a:xfrm>
            <a:off x="4077148" y="2862051"/>
            <a:ext cx="360131" cy="354912"/>
          </a:xfrm>
          <a:custGeom>
            <a:avLst/>
            <a:gdLst/>
            <a:ahLst/>
            <a:cxnLst>
              <a:cxn ang="0">
                <a:pos x="59" y="63"/>
              </a:cxn>
              <a:cxn ang="0">
                <a:pos x="55" y="61"/>
              </a:cxn>
              <a:cxn ang="0">
                <a:pos x="42" y="48"/>
              </a:cxn>
              <a:cxn ang="0">
                <a:pos x="27" y="53"/>
              </a:cxn>
              <a:cxn ang="0">
                <a:pos x="0" y="26"/>
              </a:cxn>
              <a:cxn ang="0">
                <a:pos x="27" y="0"/>
              </a:cxn>
              <a:cxn ang="0">
                <a:pos x="54" y="26"/>
              </a:cxn>
              <a:cxn ang="0">
                <a:pos x="49" y="41"/>
              </a:cxn>
              <a:cxn ang="0">
                <a:pos x="62" y="54"/>
              </a:cxn>
              <a:cxn ang="0">
                <a:pos x="64" y="58"/>
              </a:cxn>
              <a:cxn ang="0">
                <a:pos x="59" y="63"/>
              </a:cxn>
              <a:cxn ang="0">
                <a:pos x="27" y="9"/>
              </a:cxn>
              <a:cxn ang="0">
                <a:pos x="10" y="26"/>
              </a:cxn>
              <a:cxn ang="0">
                <a:pos x="27" y="43"/>
              </a:cxn>
              <a:cxn ang="0">
                <a:pos x="44" y="26"/>
              </a:cxn>
              <a:cxn ang="0">
                <a:pos x="27" y="9"/>
              </a:cxn>
            </a:cxnLst>
            <a:rect l="0" t="0" r="r" b="b"/>
            <a:pathLst>
              <a:path w="64" h="63">
                <a:moveTo>
                  <a:pt x="59" y="63"/>
                </a:moveTo>
                <a:cubicBezTo>
                  <a:pt x="57" y="63"/>
                  <a:pt x="56" y="62"/>
                  <a:pt x="55" y="61"/>
                </a:cubicBezTo>
                <a:cubicBezTo>
                  <a:pt x="42" y="48"/>
                  <a:pt x="42" y="48"/>
                  <a:pt x="42" y="48"/>
                </a:cubicBezTo>
                <a:cubicBezTo>
                  <a:pt x="38" y="51"/>
                  <a:pt x="33" y="53"/>
                  <a:pt x="27" y="53"/>
                </a:cubicBezTo>
                <a:cubicBezTo>
                  <a:pt x="12" y="53"/>
                  <a:pt x="0" y="41"/>
                  <a:pt x="0" y="26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4" y="12"/>
                  <a:pt x="54" y="26"/>
                </a:cubicBezTo>
                <a:cubicBezTo>
                  <a:pt x="54" y="32"/>
                  <a:pt x="52" y="37"/>
                  <a:pt x="49" y="41"/>
                </a:cubicBezTo>
                <a:cubicBezTo>
                  <a:pt x="62" y="54"/>
                  <a:pt x="62" y="54"/>
                  <a:pt x="62" y="54"/>
                </a:cubicBezTo>
                <a:cubicBezTo>
                  <a:pt x="63" y="55"/>
                  <a:pt x="64" y="57"/>
                  <a:pt x="64" y="58"/>
                </a:cubicBezTo>
                <a:cubicBezTo>
                  <a:pt x="64" y="61"/>
                  <a:pt x="61" y="63"/>
                  <a:pt x="59" y="63"/>
                </a:cubicBezTo>
                <a:close/>
                <a:moveTo>
                  <a:pt x="27" y="9"/>
                </a:moveTo>
                <a:cubicBezTo>
                  <a:pt x="18" y="9"/>
                  <a:pt x="10" y="17"/>
                  <a:pt x="10" y="26"/>
                </a:cubicBezTo>
                <a:cubicBezTo>
                  <a:pt x="10" y="36"/>
                  <a:pt x="18" y="43"/>
                  <a:pt x="27" y="43"/>
                </a:cubicBezTo>
                <a:cubicBezTo>
                  <a:pt x="37" y="43"/>
                  <a:pt x="44" y="36"/>
                  <a:pt x="44" y="26"/>
                </a:cubicBezTo>
                <a:cubicBezTo>
                  <a:pt x="44" y="17"/>
                  <a:pt x="37" y="9"/>
                  <a:pt x="27" y="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en-US"/>
          </a:p>
        </p:txBody>
      </p:sp>
      <p:sp>
        <p:nvSpPr>
          <p:cNvPr id="47" name="Oval 63"/>
          <p:cNvSpPr>
            <a:spLocks noChangeArrowheads="1"/>
          </p:cNvSpPr>
          <p:nvPr/>
        </p:nvSpPr>
        <p:spPr bwMode="auto">
          <a:xfrm>
            <a:off x="4113530" y="3460750"/>
            <a:ext cx="1006475" cy="1004570"/>
          </a:xfrm>
          <a:prstGeom prst="ellipse">
            <a:avLst/>
          </a:prstGeom>
          <a:blipFill rotWithShape="1">
            <a:blip r:embed="rId1"/>
            <a:stretch>
              <a:fillRect/>
            </a:stretch>
          </a:blip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en-US">
              <a:blipFill>
                <a:blip r:embed="rId2"/>
                <a:stretch>
                  <a:fillRect/>
                </a:stretch>
              </a:blipFill>
            </a:endParaRPr>
          </a:p>
        </p:txBody>
      </p:sp>
      <p:sp>
        <p:nvSpPr>
          <p:cNvPr id="103" name="Freeform 122"/>
          <p:cNvSpPr>
            <a:spLocks noEditPoints="1"/>
          </p:cNvSpPr>
          <p:nvPr/>
        </p:nvSpPr>
        <p:spPr bwMode="auto">
          <a:xfrm>
            <a:off x="4036483" y="4753302"/>
            <a:ext cx="381746" cy="299598"/>
          </a:xfrm>
          <a:custGeom>
            <a:avLst/>
            <a:gdLst/>
            <a:ahLst/>
            <a:cxnLst>
              <a:cxn ang="0">
                <a:pos x="57" y="37"/>
              </a:cxn>
              <a:cxn ang="0">
                <a:pos x="38" y="56"/>
              </a:cxn>
              <a:cxn ang="0">
                <a:pos x="34" y="57"/>
              </a:cxn>
              <a:cxn ang="0">
                <a:pos x="31" y="56"/>
              </a:cxn>
              <a:cxn ang="0">
                <a:pos x="4" y="28"/>
              </a:cxn>
              <a:cxn ang="0">
                <a:pos x="0" y="20"/>
              </a:cxn>
              <a:cxn ang="0">
                <a:pos x="0" y="4"/>
              </a:cxn>
              <a:cxn ang="0">
                <a:pos x="5" y="0"/>
              </a:cxn>
              <a:cxn ang="0">
                <a:pos x="21" y="0"/>
              </a:cxn>
              <a:cxn ang="0">
                <a:pos x="29" y="3"/>
              </a:cxn>
              <a:cxn ang="0">
                <a:pos x="57" y="30"/>
              </a:cxn>
              <a:cxn ang="0">
                <a:pos x="58" y="34"/>
              </a:cxn>
              <a:cxn ang="0">
                <a:pos x="57" y="37"/>
              </a:cxn>
              <a:cxn ang="0">
                <a:pos x="13" y="7"/>
              </a:cxn>
              <a:cxn ang="0">
                <a:pos x="8" y="12"/>
              </a:cxn>
              <a:cxn ang="0">
                <a:pos x="13" y="17"/>
              </a:cxn>
              <a:cxn ang="0">
                <a:pos x="17" y="12"/>
              </a:cxn>
              <a:cxn ang="0">
                <a:pos x="13" y="7"/>
              </a:cxn>
              <a:cxn ang="0">
                <a:pos x="71" y="37"/>
              </a:cxn>
              <a:cxn ang="0">
                <a:pos x="52" y="56"/>
              </a:cxn>
              <a:cxn ang="0">
                <a:pos x="49" y="57"/>
              </a:cxn>
              <a:cxn ang="0">
                <a:pos x="45" y="55"/>
              </a:cxn>
              <a:cxn ang="0">
                <a:pos x="63" y="37"/>
              </a:cxn>
              <a:cxn ang="0">
                <a:pos x="64" y="34"/>
              </a:cxn>
              <a:cxn ang="0">
                <a:pos x="63" y="30"/>
              </a:cxn>
              <a:cxn ang="0">
                <a:pos x="35" y="3"/>
              </a:cxn>
              <a:cxn ang="0">
                <a:pos x="27" y="0"/>
              </a:cxn>
              <a:cxn ang="0">
                <a:pos x="36" y="0"/>
              </a:cxn>
              <a:cxn ang="0">
                <a:pos x="44" y="3"/>
              </a:cxn>
              <a:cxn ang="0">
                <a:pos x="71" y="30"/>
              </a:cxn>
              <a:cxn ang="0">
                <a:pos x="73" y="34"/>
              </a:cxn>
              <a:cxn ang="0">
                <a:pos x="71" y="37"/>
              </a:cxn>
            </a:cxnLst>
            <a:rect l="0" t="0" r="r" b="b"/>
            <a:pathLst>
              <a:path w="73" h="57">
                <a:moveTo>
                  <a:pt x="57" y="37"/>
                </a:moveTo>
                <a:cubicBezTo>
                  <a:pt x="38" y="56"/>
                  <a:pt x="38" y="56"/>
                  <a:pt x="38" y="56"/>
                </a:cubicBezTo>
                <a:cubicBezTo>
                  <a:pt x="37" y="57"/>
                  <a:pt x="36" y="57"/>
                  <a:pt x="34" y="57"/>
                </a:cubicBezTo>
                <a:cubicBezTo>
                  <a:pt x="33" y="57"/>
                  <a:pt x="32" y="57"/>
                  <a:pt x="31" y="56"/>
                </a:cubicBezTo>
                <a:cubicBezTo>
                  <a:pt x="4" y="28"/>
                  <a:pt x="4" y="28"/>
                  <a:pt x="4" y="28"/>
                </a:cubicBezTo>
                <a:cubicBezTo>
                  <a:pt x="2" y="27"/>
                  <a:pt x="0" y="23"/>
                  <a:pt x="0" y="20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3" y="0"/>
                  <a:pt x="5" y="0"/>
                </a:cubicBezTo>
                <a:cubicBezTo>
                  <a:pt x="21" y="0"/>
                  <a:pt x="21" y="0"/>
                  <a:pt x="21" y="0"/>
                </a:cubicBezTo>
                <a:cubicBezTo>
                  <a:pt x="24" y="0"/>
                  <a:pt x="27" y="1"/>
                  <a:pt x="29" y="3"/>
                </a:cubicBezTo>
                <a:cubicBezTo>
                  <a:pt x="57" y="30"/>
                  <a:pt x="57" y="30"/>
                  <a:pt x="57" y="30"/>
                </a:cubicBezTo>
                <a:cubicBezTo>
                  <a:pt x="57" y="31"/>
                  <a:pt x="58" y="32"/>
                  <a:pt x="58" y="34"/>
                </a:cubicBezTo>
                <a:cubicBezTo>
                  <a:pt x="58" y="35"/>
                  <a:pt x="57" y="36"/>
                  <a:pt x="57" y="37"/>
                </a:cubicBezTo>
                <a:close/>
                <a:moveTo>
                  <a:pt x="13" y="7"/>
                </a:moveTo>
                <a:cubicBezTo>
                  <a:pt x="10" y="7"/>
                  <a:pt x="8" y="9"/>
                  <a:pt x="8" y="12"/>
                </a:cubicBezTo>
                <a:cubicBezTo>
                  <a:pt x="8" y="14"/>
                  <a:pt x="10" y="17"/>
                  <a:pt x="13" y="17"/>
                </a:cubicBezTo>
                <a:cubicBezTo>
                  <a:pt x="15" y="17"/>
                  <a:pt x="17" y="14"/>
                  <a:pt x="17" y="12"/>
                </a:cubicBezTo>
                <a:cubicBezTo>
                  <a:pt x="17" y="9"/>
                  <a:pt x="15" y="7"/>
                  <a:pt x="13" y="7"/>
                </a:cubicBezTo>
                <a:close/>
                <a:moveTo>
                  <a:pt x="71" y="37"/>
                </a:moveTo>
                <a:cubicBezTo>
                  <a:pt x="52" y="56"/>
                  <a:pt x="52" y="56"/>
                  <a:pt x="52" y="56"/>
                </a:cubicBezTo>
                <a:cubicBezTo>
                  <a:pt x="52" y="57"/>
                  <a:pt x="50" y="57"/>
                  <a:pt x="49" y="57"/>
                </a:cubicBezTo>
                <a:cubicBezTo>
                  <a:pt x="47" y="57"/>
                  <a:pt x="46" y="56"/>
                  <a:pt x="45" y="55"/>
                </a:cubicBezTo>
                <a:cubicBezTo>
                  <a:pt x="63" y="37"/>
                  <a:pt x="63" y="37"/>
                  <a:pt x="63" y="37"/>
                </a:cubicBezTo>
                <a:cubicBezTo>
                  <a:pt x="63" y="36"/>
                  <a:pt x="64" y="35"/>
                  <a:pt x="64" y="34"/>
                </a:cubicBezTo>
                <a:cubicBezTo>
                  <a:pt x="64" y="32"/>
                  <a:pt x="63" y="31"/>
                  <a:pt x="63" y="30"/>
                </a:cubicBezTo>
                <a:cubicBezTo>
                  <a:pt x="35" y="3"/>
                  <a:pt x="35" y="3"/>
                  <a:pt x="35" y="3"/>
                </a:cubicBezTo>
                <a:cubicBezTo>
                  <a:pt x="34" y="1"/>
                  <a:pt x="30" y="0"/>
                  <a:pt x="27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8" y="0"/>
                  <a:pt x="42" y="1"/>
                  <a:pt x="44" y="3"/>
                </a:cubicBezTo>
                <a:cubicBezTo>
                  <a:pt x="71" y="30"/>
                  <a:pt x="71" y="30"/>
                  <a:pt x="71" y="30"/>
                </a:cubicBezTo>
                <a:cubicBezTo>
                  <a:pt x="72" y="31"/>
                  <a:pt x="73" y="32"/>
                  <a:pt x="73" y="34"/>
                </a:cubicBezTo>
                <a:cubicBezTo>
                  <a:pt x="73" y="35"/>
                  <a:pt x="72" y="36"/>
                  <a:pt x="71" y="3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en-US"/>
          </a:p>
        </p:txBody>
      </p:sp>
      <p:sp>
        <p:nvSpPr>
          <p:cNvPr id="105" name="Freeform 245"/>
          <p:cNvSpPr/>
          <p:nvPr/>
        </p:nvSpPr>
        <p:spPr bwMode="auto">
          <a:xfrm>
            <a:off x="4776404" y="4713708"/>
            <a:ext cx="345542" cy="345542"/>
          </a:xfrm>
          <a:custGeom>
            <a:avLst/>
            <a:gdLst/>
            <a:ahLst/>
            <a:cxnLst>
              <a:cxn ang="0">
                <a:pos x="68" y="3"/>
              </a:cxn>
              <a:cxn ang="0">
                <a:pos x="58" y="61"/>
              </a:cxn>
              <a:cxn ang="0">
                <a:pos x="57" y="63"/>
              </a:cxn>
              <a:cxn ang="0">
                <a:pos x="56" y="63"/>
              </a:cxn>
              <a:cxn ang="0">
                <a:pos x="55" y="63"/>
              </a:cxn>
              <a:cxn ang="0">
                <a:pos x="38" y="56"/>
              </a:cxn>
              <a:cxn ang="0">
                <a:pos x="28" y="67"/>
              </a:cxn>
              <a:cxn ang="0">
                <a:pos x="26" y="68"/>
              </a:cxn>
              <a:cxn ang="0">
                <a:pos x="26" y="68"/>
              </a:cxn>
              <a:cxn ang="0">
                <a:pos x="24" y="65"/>
              </a:cxn>
              <a:cxn ang="0">
                <a:pos x="24" y="52"/>
              </a:cxn>
              <a:cxn ang="0">
                <a:pos x="57" y="12"/>
              </a:cxn>
              <a:cxn ang="0">
                <a:pos x="16" y="47"/>
              </a:cxn>
              <a:cxn ang="0">
                <a:pos x="1" y="41"/>
              </a:cxn>
              <a:cxn ang="0">
                <a:pos x="0" y="39"/>
              </a:cxn>
              <a:cxn ang="0">
                <a:pos x="1" y="36"/>
              </a:cxn>
              <a:cxn ang="0">
                <a:pos x="64" y="0"/>
              </a:cxn>
              <a:cxn ang="0">
                <a:pos x="65" y="0"/>
              </a:cxn>
              <a:cxn ang="0">
                <a:pos x="67" y="0"/>
              </a:cxn>
              <a:cxn ang="0">
                <a:pos x="68" y="3"/>
              </a:cxn>
            </a:cxnLst>
            <a:rect l="0" t="0" r="r" b="b"/>
            <a:pathLst>
              <a:path w="68" h="68">
                <a:moveTo>
                  <a:pt x="68" y="3"/>
                </a:moveTo>
                <a:cubicBezTo>
                  <a:pt x="58" y="61"/>
                  <a:pt x="58" y="61"/>
                  <a:pt x="58" y="61"/>
                </a:cubicBezTo>
                <a:cubicBezTo>
                  <a:pt x="58" y="62"/>
                  <a:pt x="57" y="62"/>
                  <a:pt x="57" y="63"/>
                </a:cubicBezTo>
                <a:cubicBezTo>
                  <a:pt x="56" y="63"/>
                  <a:pt x="56" y="63"/>
                  <a:pt x="56" y="63"/>
                </a:cubicBezTo>
                <a:cubicBezTo>
                  <a:pt x="55" y="63"/>
                  <a:pt x="55" y="63"/>
                  <a:pt x="55" y="63"/>
                </a:cubicBezTo>
                <a:cubicBezTo>
                  <a:pt x="38" y="56"/>
                  <a:pt x="38" y="56"/>
                  <a:pt x="38" y="56"/>
                </a:cubicBezTo>
                <a:cubicBezTo>
                  <a:pt x="28" y="67"/>
                  <a:pt x="28" y="67"/>
                  <a:pt x="28" y="67"/>
                </a:cubicBezTo>
                <a:cubicBezTo>
                  <a:pt x="28" y="67"/>
                  <a:pt x="27" y="68"/>
                  <a:pt x="26" y="68"/>
                </a:cubicBezTo>
                <a:cubicBezTo>
                  <a:pt x="26" y="68"/>
                  <a:pt x="26" y="68"/>
                  <a:pt x="26" y="68"/>
                </a:cubicBezTo>
                <a:cubicBezTo>
                  <a:pt x="25" y="67"/>
                  <a:pt x="24" y="66"/>
                  <a:pt x="24" y="65"/>
                </a:cubicBezTo>
                <a:cubicBezTo>
                  <a:pt x="24" y="52"/>
                  <a:pt x="24" y="52"/>
                  <a:pt x="24" y="52"/>
                </a:cubicBezTo>
                <a:cubicBezTo>
                  <a:pt x="57" y="12"/>
                  <a:pt x="57" y="12"/>
                  <a:pt x="57" y="12"/>
                </a:cubicBezTo>
                <a:cubicBezTo>
                  <a:pt x="16" y="47"/>
                  <a:pt x="16" y="47"/>
                  <a:pt x="16" y="47"/>
                </a:cubicBezTo>
                <a:cubicBezTo>
                  <a:pt x="1" y="41"/>
                  <a:pt x="1" y="41"/>
                  <a:pt x="1" y="41"/>
                </a:cubicBezTo>
                <a:cubicBezTo>
                  <a:pt x="0" y="40"/>
                  <a:pt x="0" y="40"/>
                  <a:pt x="0" y="39"/>
                </a:cubicBezTo>
                <a:cubicBezTo>
                  <a:pt x="0" y="38"/>
                  <a:pt x="0" y="37"/>
                  <a:pt x="1" y="36"/>
                </a:cubicBezTo>
                <a:cubicBezTo>
                  <a:pt x="64" y="0"/>
                  <a:pt x="64" y="0"/>
                  <a:pt x="64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66" y="0"/>
                  <a:pt x="66" y="0"/>
                  <a:pt x="67" y="0"/>
                </a:cubicBezTo>
                <a:cubicBezTo>
                  <a:pt x="68" y="1"/>
                  <a:pt x="68" y="2"/>
                  <a:pt x="68" y="3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en-US"/>
          </a:p>
        </p:txBody>
      </p:sp>
      <p:sp>
        <p:nvSpPr>
          <p:cNvPr id="106" name="Freeform 187"/>
          <p:cNvSpPr>
            <a:spLocks noEditPoints="1"/>
          </p:cNvSpPr>
          <p:nvPr/>
        </p:nvSpPr>
        <p:spPr bwMode="auto">
          <a:xfrm>
            <a:off x="5348952" y="4274891"/>
            <a:ext cx="350319" cy="226397"/>
          </a:xfrm>
          <a:custGeom>
            <a:avLst/>
            <a:gdLst/>
            <a:ahLst/>
            <a:cxnLst>
              <a:cxn ang="0">
                <a:pos x="68" y="25"/>
              </a:cxn>
              <a:cxn ang="0">
                <a:pos x="34" y="44"/>
              </a:cxn>
              <a:cxn ang="0">
                <a:pos x="1" y="25"/>
              </a:cxn>
              <a:cxn ang="0">
                <a:pos x="0" y="22"/>
              </a:cxn>
              <a:cxn ang="0">
                <a:pos x="1" y="20"/>
              </a:cxn>
              <a:cxn ang="0">
                <a:pos x="34" y="0"/>
              </a:cxn>
              <a:cxn ang="0">
                <a:pos x="68" y="20"/>
              </a:cxn>
              <a:cxn ang="0">
                <a:pos x="68" y="22"/>
              </a:cxn>
              <a:cxn ang="0">
                <a:pos x="68" y="25"/>
              </a:cxn>
              <a:cxn ang="0">
                <a:pos x="49" y="9"/>
              </a:cxn>
              <a:cxn ang="0">
                <a:pos x="51" y="17"/>
              </a:cxn>
              <a:cxn ang="0">
                <a:pos x="34" y="34"/>
              </a:cxn>
              <a:cxn ang="0">
                <a:pos x="17" y="17"/>
              </a:cxn>
              <a:cxn ang="0">
                <a:pos x="20" y="9"/>
              </a:cxn>
              <a:cxn ang="0">
                <a:pos x="5" y="22"/>
              </a:cxn>
              <a:cxn ang="0">
                <a:pos x="34" y="39"/>
              </a:cxn>
              <a:cxn ang="0">
                <a:pos x="64" y="22"/>
              </a:cxn>
              <a:cxn ang="0">
                <a:pos x="49" y="9"/>
              </a:cxn>
              <a:cxn ang="0">
                <a:pos x="34" y="6"/>
              </a:cxn>
              <a:cxn ang="0">
                <a:pos x="23" y="17"/>
              </a:cxn>
              <a:cxn ang="0">
                <a:pos x="25" y="19"/>
              </a:cxn>
              <a:cxn ang="0">
                <a:pos x="27" y="17"/>
              </a:cxn>
              <a:cxn ang="0">
                <a:pos x="34" y="9"/>
              </a:cxn>
              <a:cxn ang="0">
                <a:pos x="36" y="8"/>
              </a:cxn>
              <a:cxn ang="0">
                <a:pos x="34" y="6"/>
              </a:cxn>
            </a:cxnLst>
            <a:rect l="0" t="0" r="r" b="b"/>
            <a:pathLst>
              <a:path w="68" h="44">
                <a:moveTo>
                  <a:pt x="68" y="25"/>
                </a:moveTo>
                <a:cubicBezTo>
                  <a:pt x="61" y="36"/>
                  <a:pt x="48" y="44"/>
                  <a:pt x="34" y="44"/>
                </a:cubicBezTo>
                <a:cubicBezTo>
                  <a:pt x="21" y="44"/>
                  <a:pt x="8" y="36"/>
                  <a:pt x="1" y="25"/>
                </a:cubicBezTo>
                <a:cubicBezTo>
                  <a:pt x="1" y="24"/>
                  <a:pt x="0" y="23"/>
                  <a:pt x="0" y="22"/>
                </a:cubicBezTo>
                <a:cubicBezTo>
                  <a:pt x="0" y="21"/>
                  <a:pt x="1" y="20"/>
                  <a:pt x="1" y="20"/>
                </a:cubicBezTo>
                <a:cubicBezTo>
                  <a:pt x="8" y="8"/>
                  <a:pt x="21" y="0"/>
                  <a:pt x="34" y="0"/>
                </a:cubicBezTo>
                <a:cubicBezTo>
                  <a:pt x="48" y="0"/>
                  <a:pt x="61" y="8"/>
                  <a:pt x="68" y="20"/>
                </a:cubicBezTo>
                <a:cubicBezTo>
                  <a:pt x="68" y="20"/>
                  <a:pt x="68" y="21"/>
                  <a:pt x="68" y="22"/>
                </a:cubicBezTo>
                <a:cubicBezTo>
                  <a:pt x="68" y="23"/>
                  <a:pt x="68" y="24"/>
                  <a:pt x="68" y="25"/>
                </a:cubicBezTo>
                <a:close/>
                <a:moveTo>
                  <a:pt x="49" y="9"/>
                </a:moveTo>
                <a:cubicBezTo>
                  <a:pt x="51" y="11"/>
                  <a:pt x="51" y="14"/>
                  <a:pt x="51" y="17"/>
                </a:cubicBezTo>
                <a:cubicBezTo>
                  <a:pt x="51" y="27"/>
                  <a:pt x="44" y="34"/>
                  <a:pt x="34" y="34"/>
                </a:cubicBezTo>
                <a:cubicBezTo>
                  <a:pt x="25" y="34"/>
                  <a:pt x="17" y="27"/>
                  <a:pt x="17" y="17"/>
                </a:cubicBezTo>
                <a:cubicBezTo>
                  <a:pt x="17" y="14"/>
                  <a:pt x="18" y="11"/>
                  <a:pt x="20" y="9"/>
                </a:cubicBezTo>
                <a:cubicBezTo>
                  <a:pt x="14" y="12"/>
                  <a:pt x="9" y="17"/>
                  <a:pt x="5" y="22"/>
                </a:cubicBezTo>
                <a:cubicBezTo>
                  <a:pt x="12" y="32"/>
                  <a:pt x="22" y="39"/>
                  <a:pt x="34" y="39"/>
                </a:cubicBezTo>
                <a:cubicBezTo>
                  <a:pt x="47" y="39"/>
                  <a:pt x="57" y="32"/>
                  <a:pt x="64" y="22"/>
                </a:cubicBezTo>
                <a:cubicBezTo>
                  <a:pt x="60" y="17"/>
                  <a:pt x="55" y="12"/>
                  <a:pt x="49" y="9"/>
                </a:cubicBezTo>
                <a:close/>
                <a:moveTo>
                  <a:pt x="34" y="6"/>
                </a:moveTo>
                <a:cubicBezTo>
                  <a:pt x="28" y="6"/>
                  <a:pt x="23" y="11"/>
                  <a:pt x="23" y="17"/>
                </a:cubicBezTo>
                <a:cubicBezTo>
                  <a:pt x="23" y="18"/>
                  <a:pt x="24" y="19"/>
                  <a:pt x="25" y="19"/>
                </a:cubicBezTo>
                <a:cubicBezTo>
                  <a:pt x="26" y="19"/>
                  <a:pt x="27" y="18"/>
                  <a:pt x="27" y="17"/>
                </a:cubicBezTo>
                <a:cubicBezTo>
                  <a:pt x="27" y="13"/>
                  <a:pt x="30" y="9"/>
                  <a:pt x="34" y="9"/>
                </a:cubicBezTo>
                <a:cubicBezTo>
                  <a:pt x="35" y="9"/>
                  <a:pt x="36" y="9"/>
                  <a:pt x="36" y="8"/>
                </a:cubicBezTo>
                <a:cubicBezTo>
                  <a:pt x="36" y="7"/>
                  <a:pt x="35" y="6"/>
                  <a:pt x="34" y="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en-US"/>
          </a:p>
        </p:txBody>
      </p:sp>
      <p:sp>
        <p:nvSpPr>
          <p:cNvPr id="107" name="Freeform 196"/>
          <p:cNvSpPr/>
          <p:nvPr/>
        </p:nvSpPr>
        <p:spPr bwMode="auto">
          <a:xfrm>
            <a:off x="5410596" y="3428888"/>
            <a:ext cx="226984" cy="406182"/>
          </a:xfrm>
          <a:custGeom>
            <a:avLst/>
            <a:gdLst/>
            <a:ahLst/>
            <a:cxnLst>
              <a:cxn ang="0">
                <a:pos x="34" y="18"/>
              </a:cxn>
              <a:cxn ang="0">
                <a:pos x="14" y="62"/>
              </a:cxn>
              <a:cxn ang="0">
                <a:pos x="12" y="63"/>
              </a:cxn>
              <a:cxn ang="0">
                <a:pos x="12" y="63"/>
              </a:cxn>
              <a:cxn ang="0">
                <a:pos x="11" y="61"/>
              </a:cxn>
              <a:cxn ang="0">
                <a:pos x="18" y="30"/>
              </a:cxn>
              <a:cxn ang="0">
                <a:pos x="3" y="34"/>
              </a:cxn>
              <a:cxn ang="0">
                <a:pos x="2" y="34"/>
              </a:cxn>
              <a:cxn ang="0">
                <a:pos x="1" y="34"/>
              </a:cxn>
              <a:cxn ang="0">
                <a:pos x="0" y="32"/>
              </a:cxn>
              <a:cxn ang="0">
                <a:pos x="8" y="1"/>
              </a:cxn>
              <a:cxn ang="0">
                <a:pos x="10" y="0"/>
              </a:cxn>
              <a:cxn ang="0">
                <a:pos x="22" y="0"/>
              </a:cxn>
              <a:cxn ang="0">
                <a:pos x="24" y="1"/>
              </a:cxn>
              <a:cxn ang="0">
                <a:pos x="24" y="2"/>
              </a:cxn>
              <a:cxn ang="0">
                <a:pos x="17" y="19"/>
              </a:cxn>
              <a:cxn ang="0">
                <a:pos x="32" y="16"/>
              </a:cxn>
              <a:cxn ang="0">
                <a:pos x="33" y="16"/>
              </a:cxn>
              <a:cxn ang="0">
                <a:pos x="34" y="16"/>
              </a:cxn>
              <a:cxn ang="0">
                <a:pos x="34" y="18"/>
              </a:cxn>
            </a:cxnLst>
            <a:rect l="0" t="0" r="r" b="b"/>
            <a:pathLst>
              <a:path w="35" h="63">
                <a:moveTo>
                  <a:pt x="34" y="18"/>
                </a:moveTo>
                <a:cubicBezTo>
                  <a:pt x="14" y="62"/>
                  <a:pt x="14" y="62"/>
                  <a:pt x="14" y="62"/>
                </a:cubicBezTo>
                <a:cubicBezTo>
                  <a:pt x="13" y="62"/>
                  <a:pt x="13" y="63"/>
                  <a:pt x="12" y="63"/>
                </a:cubicBezTo>
                <a:cubicBezTo>
                  <a:pt x="12" y="63"/>
                  <a:pt x="12" y="63"/>
                  <a:pt x="12" y="63"/>
                </a:cubicBezTo>
                <a:cubicBezTo>
                  <a:pt x="11" y="62"/>
                  <a:pt x="10" y="62"/>
                  <a:pt x="11" y="61"/>
                </a:cubicBezTo>
                <a:cubicBezTo>
                  <a:pt x="18" y="30"/>
                  <a:pt x="18" y="30"/>
                  <a:pt x="18" y="30"/>
                </a:cubicBezTo>
                <a:cubicBezTo>
                  <a:pt x="3" y="34"/>
                  <a:pt x="3" y="34"/>
                  <a:pt x="3" y="34"/>
                </a:cubicBezTo>
                <a:cubicBezTo>
                  <a:pt x="2" y="34"/>
                  <a:pt x="2" y="34"/>
                  <a:pt x="2" y="34"/>
                </a:cubicBezTo>
                <a:cubicBezTo>
                  <a:pt x="2" y="34"/>
                  <a:pt x="1" y="34"/>
                  <a:pt x="1" y="34"/>
                </a:cubicBezTo>
                <a:cubicBezTo>
                  <a:pt x="1" y="33"/>
                  <a:pt x="0" y="33"/>
                  <a:pt x="0" y="32"/>
                </a:cubicBezTo>
                <a:cubicBezTo>
                  <a:pt x="8" y="1"/>
                  <a:pt x="8" y="1"/>
                  <a:pt x="8" y="1"/>
                </a:cubicBezTo>
                <a:cubicBezTo>
                  <a:pt x="8" y="0"/>
                  <a:pt x="9" y="0"/>
                  <a:pt x="10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23" y="0"/>
                  <a:pt x="24" y="0"/>
                  <a:pt x="24" y="1"/>
                </a:cubicBezTo>
                <a:cubicBezTo>
                  <a:pt x="24" y="1"/>
                  <a:pt x="24" y="2"/>
                  <a:pt x="24" y="2"/>
                </a:cubicBezTo>
                <a:cubicBezTo>
                  <a:pt x="17" y="19"/>
                  <a:pt x="17" y="19"/>
                  <a:pt x="17" y="19"/>
                </a:cubicBezTo>
                <a:cubicBezTo>
                  <a:pt x="32" y="16"/>
                  <a:pt x="32" y="16"/>
                  <a:pt x="32" y="16"/>
                </a:cubicBezTo>
                <a:cubicBezTo>
                  <a:pt x="32" y="16"/>
                  <a:pt x="33" y="16"/>
                  <a:pt x="33" y="16"/>
                </a:cubicBezTo>
                <a:cubicBezTo>
                  <a:pt x="33" y="16"/>
                  <a:pt x="34" y="16"/>
                  <a:pt x="34" y="16"/>
                </a:cubicBezTo>
                <a:cubicBezTo>
                  <a:pt x="34" y="17"/>
                  <a:pt x="35" y="17"/>
                  <a:pt x="34" y="18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en-US"/>
          </a:p>
        </p:txBody>
      </p:sp>
      <p:sp>
        <p:nvSpPr>
          <p:cNvPr id="108" name="Freeform 40"/>
          <p:cNvSpPr>
            <a:spLocks noEditPoints="1"/>
          </p:cNvSpPr>
          <p:nvPr/>
        </p:nvSpPr>
        <p:spPr bwMode="auto">
          <a:xfrm>
            <a:off x="3532702" y="3378584"/>
            <a:ext cx="366740" cy="369437"/>
          </a:xfrm>
          <a:custGeom>
            <a:avLst/>
            <a:gdLst/>
            <a:ahLst/>
            <a:cxnLst>
              <a:cxn ang="0">
                <a:pos x="63" y="43"/>
              </a:cxn>
              <a:cxn ang="0">
                <a:pos x="60" y="48"/>
              </a:cxn>
              <a:cxn ang="0">
                <a:pos x="34" y="62"/>
              </a:cxn>
              <a:cxn ang="0">
                <a:pos x="31" y="63"/>
              </a:cxn>
              <a:cxn ang="0">
                <a:pos x="29" y="62"/>
              </a:cxn>
              <a:cxn ang="0">
                <a:pos x="2" y="48"/>
              </a:cxn>
              <a:cxn ang="0">
                <a:pos x="0" y="43"/>
              </a:cxn>
              <a:cxn ang="0">
                <a:pos x="0" y="14"/>
              </a:cxn>
              <a:cxn ang="0">
                <a:pos x="3" y="10"/>
              </a:cxn>
              <a:cxn ang="0">
                <a:pos x="30" y="0"/>
              </a:cxn>
              <a:cxn ang="0">
                <a:pos x="31" y="0"/>
              </a:cxn>
              <a:cxn ang="0">
                <a:pos x="33" y="0"/>
              </a:cxn>
              <a:cxn ang="0">
                <a:pos x="60" y="10"/>
              </a:cxn>
              <a:cxn ang="0">
                <a:pos x="63" y="14"/>
              </a:cxn>
              <a:cxn ang="0">
                <a:pos x="63" y="43"/>
              </a:cxn>
              <a:cxn ang="0">
                <a:pos x="58" y="14"/>
              </a:cxn>
              <a:cxn ang="0">
                <a:pos x="31" y="4"/>
              </a:cxn>
              <a:cxn ang="0">
                <a:pos x="5" y="14"/>
              </a:cxn>
              <a:cxn ang="0">
                <a:pos x="31" y="24"/>
              </a:cxn>
              <a:cxn ang="0">
                <a:pos x="58" y="14"/>
              </a:cxn>
              <a:cxn ang="0">
                <a:pos x="58" y="43"/>
              </a:cxn>
              <a:cxn ang="0">
                <a:pos x="58" y="19"/>
              </a:cxn>
              <a:cxn ang="0">
                <a:pos x="34" y="28"/>
              </a:cxn>
              <a:cxn ang="0">
                <a:pos x="34" y="57"/>
              </a:cxn>
              <a:cxn ang="0">
                <a:pos x="58" y="43"/>
              </a:cxn>
            </a:cxnLst>
            <a:rect l="0" t="0" r="r" b="b"/>
            <a:pathLst>
              <a:path w="63" h="63">
                <a:moveTo>
                  <a:pt x="63" y="43"/>
                </a:moveTo>
                <a:cubicBezTo>
                  <a:pt x="63" y="45"/>
                  <a:pt x="62" y="47"/>
                  <a:pt x="60" y="48"/>
                </a:cubicBezTo>
                <a:cubicBezTo>
                  <a:pt x="34" y="62"/>
                  <a:pt x="34" y="62"/>
                  <a:pt x="34" y="62"/>
                </a:cubicBezTo>
                <a:cubicBezTo>
                  <a:pt x="33" y="63"/>
                  <a:pt x="32" y="63"/>
                  <a:pt x="31" y="63"/>
                </a:cubicBezTo>
                <a:cubicBezTo>
                  <a:pt x="31" y="63"/>
                  <a:pt x="30" y="63"/>
                  <a:pt x="29" y="62"/>
                </a:cubicBezTo>
                <a:cubicBezTo>
                  <a:pt x="2" y="48"/>
                  <a:pt x="2" y="48"/>
                  <a:pt x="2" y="48"/>
                </a:cubicBezTo>
                <a:cubicBezTo>
                  <a:pt x="1" y="47"/>
                  <a:pt x="0" y="45"/>
                  <a:pt x="0" y="43"/>
                </a:cubicBezTo>
                <a:cubicBezTo>
                  <a:pt x="0" y="14"/>
                  <a:pt x="0" y="14"/>
                  <a:pt x="0" y="14"/>
                </a:cubicBezTo>
                <a:cubicBezTo>
                  <a:pt x="0" y="12"/>
                  <a:pt x="1" y="10"/>
                  <a:pt x="3" y="10"/>
                </a:cubicBezTo>
                <a:cubicBezTo>
                  <a:pt x="30" y="0"/>
                  <a:pt x="30" y="0"/>
                  <a:pt x="30" y="0"/>
                </a:cubicBezTo>
                <a:cubicBezTo>
                  <a:pt x="30" y="0"/>
                  <a:pt x="31" y="0"/>
                  <a:pt x="31" y="0"/>
                </a:cubicBezTo>
                <a:cubicBezTo>
                  <a:pt x="32" y="0"/>
                  <a:pt x="32" y="0"/>
                  <a:pt x="33" y="0"/>
                </a:cubicBezTo>
                <a:cubicBezTo>
                  <a:pt x="60" y="10"/>
                  <a:pt x="60" y="10"/>
                  <a:pt x="60" y="10"/>
                </a:cubicBezTo>
                <a:cubicBezTo>
                  <a:pt x="62" y="10"/>
                  <a:pt x="63" y="12"/>
                  <a:pt x="63" y="14"/>
                </a:cubicBezTo>
                <a:lnTo>
                  <a:pt x="63" y="43"/>
                </a:lnTo>
                <a:close/>
                <a:moveTo>
                  <a:pt x="58" y="14"/>
                </a:moveTo>
                <a:cubicBezTo>
                  <a:pt x="31" y="4"/>
                  <a:pt x="31" y="4"/>
                  <a:pt x="31" y="4"/>
                </a:cubicBezTo>
                <a:cubicBezTo>
                  <a:pt x="5" y="14"/>
                  <a:pt x="5" y="14"/>
                  <a:pt x="5" y="14"/>
                </a:cubicBezTo>
                <a:cubicBezTo>
                  <a:pt x="31" y="24"/>
                  <a:pt x="31" y="24"/>
                  <a:pt x="31" y="24"/>
                </a:cubicBezTo>
                <a:lnTo>
                  <a:pt x="58" y="14"/>
                </a:lnTo>
                <a:close/>
                <a:moveTo>
                  <a:pt x="58" y="43"/>
                </a:moveTo>
                <a:cubicBezTo>
                  <a:pt x="58" y="19"/>
                  <a:pt x="58" y="19"/>
                  <a:pt x="58" y="19"/>
                </a:cubicBezTo>
                <a:cubicBezTo>
                  <a:pt x="34" y="28"/>
                  <a:pt x="34" y="28"/>
                  <a:pt x="34" y="28"/>
                </a:cubicBezTo>
                <a:cubicBezTo>
                  <a:pt x="34" y="57"/>
                  <a:pt x="34" y="57"/>
                  <a:pt x="34" y="57"/>
                </a:cubicBezTo>
                <a:lnTo>
                  <a:pt x="58" y="43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en-US"/>
          </a:p>
        </p:txBody>
      </p:sp>
      <p:sp>
        <p:nvSpPr>
          <p:cNvPr id="109" name="Freeform 139"/>
          <p:cNvSpPr>
            <a:spLocks noEditPoints="1"/>
          </p:cNvSpPr>
          <p:nvPr/>
        </p:nvSpPr>
        <p:spPr bwMode="auto">
          <a:xfrm>
            <a:off x="3562035" y="4159035"/>
            <a:ext cx="299081" cy="299081"/>
          </a:xfrm>
          <a:custGeom>
            <a:avLst/>
            <a:gdLst/>
            <a:ahLst/>
            <a:cxnLst>
              <a:cxn ang="0">
                <a:pos x="49" y="49"/>
              </a:cxn>
              <a:cxn ang="0">
                <a:pos x="48" y="50"/>
              </a:cxn>
              <a:cxn ang="0">
                <a:pos x="43" y="50"/>
              </a:cxn>
              <a:cxn ang="0">
                <a:pos x="40" y="48"/>
              </a:cxn>
              <a:cxn ang="0">
                <a:pos x="2" y="10"/>
              </a:cxn>
              <a:cxn ang="0">
                <a:pos x="0" y="7"/>
              </a:cxn>
              <a:cxn ang="0">
                <a:pos x="0" y="2"/>
              </a:cxn>
              <a:cxn ang="0">
                <a:pos x="0" y="1"/>
              </a:cxn>
              <a:cxn ang="0">
                <a:pos x="2" y="0"/>
              </a:cxn>
              <a:cxn ang="0">
                <a:pos x="2" y="0"/>
              </a:cxn>
              <a:cxn ang="0">
                <a:pos x="35" y="15"/>
              </a:cxn>
              <a:cxn ang="0">
                <a:pos x="50" y="48"/>
              </a:cxn>
              <a:cxn ang="0">
                <a:pos x="49" y="49"/>
              </a:cxn>
              <a:cxn ang="0">
                <a:pos x="31" y="49"/>
              </a:cxn>
              <a:cxn ang="0">
                <a:pos x="29" y="50"/>
              </a:cxn>
              <a:cxn ang="0">
                <a:pos x="25" y="50"/>
              </a:cxn>
              <a:cxn ang="0">
                <a:pos x="22" y="48"/>
              </a:cxn>
              <a:cxn ang="0">
                <a:pos x="2" y="28"/>
              </a:cxn>
              <a:cxn ang="0">
                <a:pos x="0" y="25"/>
              </a:cxn>
              <a:cxn ang="0">
                <a:pos x="0" y="20"/>
              </a:cxn>
              <a:cxn ang="0">
                <a:pos x="1" y="19"/>
              </a:cxn>
              <a:cxn ang="0">
                <a:pos x="2" y="18"/>
              </a:cxn>
              <a:cxn ang="0">
                <a:pos x="2" y="18"/>
              </a:cxn>
              <a:cxn ang="0">
                <a:pos x="22" y="28"/>
              </a:cxn>
              <a:cxn ang="0">
                <a:pos x="32" y="48"/>
              </a:cxn>
              <a:cxn ang="0">
                <a:pos x="31" y="49"/>
              </a:cxn>
              <a:cxn ang="0">
                <a:pos x="7" y="50"/>
              </a:cxn>
              <a:cxn ang="0">
                <a:pos x="0" y="43"/>
              </a:cxn>
              <a:cxn ang="0">
                <a:pos x="7" y="36"/>
              </a:cxn>
              <a:cxn ang="0">
                <a:pos x="13" y="43"/>
              </a:cxn>
              <a:cxn ang="0">
                <a:pos x="7" y="50"/>
              </a:cxn>
            </a:cxnLst>
            <a:rect l="0" t="0" r="r" b="b"/>
            <a:pathLst>
              <a:path w="50" h="50">
                <a:moveTo>
                  <a:pt x="49" y="49"/>
                </a:moveTo>
                <a:cubicBezTo>
                  <a:pt x="49" y="50"/>
                  <a:pt x="48" y="50"/>
                  <a:pt x="48" y="50"/>
                </a:cubicBezTo>
                <a:cubicBezTo>
                  <a:pt x="43" y="50"/>
                  <a:pt x="43" y="50"/>
                  <a:pt x="43" y="50"/>
                </a:cubicBezTo>
                <a:cubicBezTo>
                  <a:pt x="41" y="50"/>
                  <a:pt x="40" y="49"/>
                  <a:pt x="40" y="48"/>
                </a:cubicBezTo>
                <a:cubicBezTo>
                  <a:pt x="39" y="27"/>
                  <a:pt x="23" y="11"/>
                  <a:pt x="2" y="10"/>
                </a:cubicBezTo>
                <a:cubicBezTo>
                  <a:pt x="1" y="9"/>
                  <a:pt x="0" y="8"/>
                  <a:pt x="0" y="7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1"/>
                  <a:pt x="0" y="1"/>
                </a:cubicBezTo>
                <a:cubicBezTo>
                  <a:pt x="1" y="0"/>
                  <a:pt x="1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15" y="1"/>
                  <a:pt x="26" y="6"/>
                  <a:pt x="35" y="15"/>
                </a:cubicBezTo>
                <a:cubicBezTo>
                  <a:pt x="44" y="24"/>
                  <a:pt x="49" y="35"/>
                  <a:pt x="50" y="48"/>
                </a:cubicBezTo>
                <a:cubicBezTo>
                  <a:pt x="50" y="48"/>
                  <a:pt x="50" y="49"/>
                  <a:pt x="49" y="49"/>
                </a:cubicBezTo>
                <a:close/>
                <a:moveTo>
                  <a:pt x="31" y="49"/>
                </a:moveTo>
                <a:cubicBezTo>
                  <a:pt x="31" y="50"/>
                  <a:pt x="30" y="50"/>
                  <a:pt x="29" y="50"/>
                </a:cubicBezTo>
                <a:cubicBezTo>
                  <a:pt x="25" y="50"/>
                  <a:pt x="25" y="50"/>
                  <a:pt x="25" y="50"/>
                </a:cubicBezTo>
                <a:cubicBezTo>
                  <a:pt x="23" y="50"/>
                  <a:pt x="23" y="49"/>
                  <a:pt x="22" y="48"/>
                </a:cubicBezTo>
                <a:cubicBezTo>
                  <a:pt x="21" y="37"/>
                  <a:pt x="13" y="29"/>
                  <a:pt x="2" y="28"/>
                </a:cubicBezTo>
                <a:cubicBezTo>
                  <a:pt x="1" y="27"/>
                  <a:pt x="0" y="26"/>
                  <a:pt x="0" y="25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19"/>
                  <a:pt x="1" y="19"/>
                </a:cubicBezTo>
                <a:cubicBezTo>
                  <a:pt x="1" y="18"/>
                  <a:pt x="1" y="18"/>
                  <a:pt x="2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10" y="19"/>
                  <a:pt x="17" y="22"/>
                  <a:pt x="22" y="28"/>
                </a:cubicBezTo>
                <a:cubicBezTo>
                  <a:pt x="28" y="33"/>
                  <a:pt x="31" y="40"/>
                  <a:pt x="32" y="48"/>
                </a:cubicBezTo>
                <a:cubicBezTo>
                  <a:pt x="32" y="48"/>
                  <a:pt x="32" y="49"/>
                  <a:pt x="31" y="49"/>
                </a:cubicBezTo>
                <a:close/>
                <a:moveTo>
                  <a:pt x="7" y="50"/>
                </a:moveTo>
                <a:cubicBezTo>
                  <a:pt x="3" y="50"/>
                  <a:pt x="0" y="47"/>
                  <a:pt x="0" y="43"/>
                </a:cubicBezTo>
                <a:cubicBezTo>
                  <a:pt x="0" y="40"/>
                  <a:pt x="3" y="36"/>
                  <a:pt x="7" y="36"/>
                </a:cubicBezTo>
                <a:cubicBezTo>
                  <a:pt x="10" y="36"/>
                  <a:pt x="13" y="40"/>
                  <a:pt x="13" y="43"/>
                </a:cubicBezTo>
                <a:cubicBezTo>
                  <a:pt x="13" y="47"/>
                  <a:pt x="10" y="50"/>
                  <a:pt x="7" y="5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en-US"/>
          </a:p>
        </p:txBody>
      </p:sp>
      <p:sp>
        <p:nvSpPr>
          <p:cNvPr id="110" name="Freeform 54"/>
          <p:cNvSpPr>
            <a:spLocks noEditPoints="1"/>
          </p:cNvSpPr>
          <p:nvPr/>
        </p:nvSpPr>
        <p:spPr bwMode="auto">
          <a:xfrm>
            <a:off x="4851028" y="2901771"/>
            <a:ext cx="375574" cy="278487"/>
          </a:xfrm>
          <a:custGeom>
            <a:avLst/>
            <a:gdLst/>
            <a:ahLst/>
            <a:cxnLst>
              <a:cxn ang="0">
                <a:pos x="55" y="50"/>
              </a:cxn>
              <a:cxn ang="0">
                <a:pos x="16" y="50"/>
              </a:cxn>
              <a:cxn ang="0">
                <a:pos x="0" y="34"/>
              </a:cxn>
              <a:cxn ang="0">
                <a:pos x="9" y="20"/>
              </a:cxn>
              <a:cxn ang="0">
                <a:pos x="9" y="18"/>
              </a:cxn>
              <a:cxn ang="0">
                <a:pos x="27" y="0"/>
              </a:cxn>
              <a:cxn ang="0">
                <a:pos x="44" y="11"/>
              </a:cxn>
              <a:cxn ang="0">
                <a:pos x="50" y="9"/>
              </a:cxn>
              <a:cxn ang="0">
                <a:pos x="59" y="18"/>
              </a:cxn>
              <a:cxn ang="0">
                <a:pos x="58" y="23"/>
              </a:cxn>
              <a:cxn ang="0">
                <a:pos x="68" y="36"/>
              </a:cxn>
              <a:cxn ang="0">
                <a:pos x="55" y="50"/>
              </a:cxn>
              <a:cxn ang="0">
                <a:pos x="45" y="25"/>
              </a:cxn>
              <a:cxn ang="0">
                <a:pos x="33" y="13"/>
              </a:cxn>
              <a:cxn ang="0">
                <a:pos x="32" y="12"/>
              </a:cxn>
              <a:cxn ang="0">
                <a:pos x="31" y="13"/>
              </a:cxn>
              <a:cxn ang="0">
                <a:pos x="18" y="25"/>
              </a:cxn>
              <a:cxn ang="0">
                <a:pos x="18" y="26"/>
              </a:cxn>
              <a:cxn ang="0">
                <a:pos x="19" y="27"/>
              </a:cxn>
              <a:cxn ang="0">
                <a:pos x="27" y="27"/>
              </a:cxn>
              <a:cxn ang="0">
                <a:pos x="27" y="40"/>
              </a:cxn>
              <a:cxn ang="0">
                <a:pos x="28" y="41"/>
              </a:cxn>
              <a:cxn ang="0">
                <a:pos x="35" y="41"/>
              </a:cxn>
              <a:cxn ang="0">
                <a:pos x="36" y="40"/>
              </a:cxn>
              <a:cxn ang="0">
                <a:pos x="36" y="27"/>
              </a:cxn>
              <a:cxn ang="0">
                <a:pos x="44" y="27"/>
              </a:cxn>
              <a:cxn ang="0">
                <a:pos x="45" y="26"/>
              </a:cxn>
              <a:cxn ang="0">
                <a:pos x="45" y="25"/>
              </a:cxn>
            </a:cxnLst>
            <a:rect l="0" t="0" r="r" b="b"/>
            <a:pathLst>
              <a:path w="68" h="50">
                <a:moveTo>
                  <a:pt x="55" y="50"/>
                </a:moveTo>
                <a:cubicBezTo>
                  <a:pt x="16" y="50"/>
                  <a:pt x="16" y="50"/>
                  <a:pt x="16" y="50"/>
                </a:cubicBezTo>
                <a:cubicBezTo>
                  <a:pt x="7" y="50"/>
                  <a:pt x="0" y="43"/>
                  <a:pt x="0" y="34"/>
                </a:cubicBezTo>
                <a:cubicBezTo>
                  <a:pt x="0" y="28"/>
                  <a:pt x="3" y="22"/>
                  <a:pt x="9" y="20"/>
                </a:cubicBezTo>
                <a:cubicBezTo>
                  <a:pt x="9" y="19"/>
                  <a:pt x="9" y="19"/>
                  <a:pt x="9" y="18"/>
                </a:cubicBezTo>
                <a:cubicBezTo>
                  <a:pt x="9" y="8"/>
                  <a:pt x="17" y="0"/>
                  <a:pt x="27" y="0"/>
                </a:cubicBezTo>
                <a:cubicBezTo>
                  <a:pt x="35" y="0"/>
                  <a:pt x="41" y="4"/>
                  <a:pt x="44" y="11"/>
                </a:cubicBezTo>
                <a:cubicBezTo>
                  <a:pt x="46" y="10"/>
                  <a:pt x="48" y="9"/>
                  <a:pt x="50" y="9"/>
                </a:cubicBezTo>
                <a:cubicBezTo>
                  <a:pt x="55" y="9"/>
                  <a:pt x="59" y="13"/>
                  <a:pt x="59" y="18"/>
                </a:cubicBezTo>
                <a:cubicBezTo>
                  <a:pt x="59" y="20"/>
                  <a:pt x="59" y="22"/>
                  <a:pt x="58" y="23"/>
                </a:cubicBezTo>
                <a:cubicBezTo>
                  <a:pt x="64" y="25"/>
                  <a:pt x="68" y="30"/>
                  <a:pt x="68" y="36"/>
                </a:cubicBezTo>
                <a:cubicBezTo>
                  <a:pt x="68" y="44"/>
                  <a:pt x="62" y="50"/>
                  <a:pt x="55" y="50"/>
                </a:cubicBezTo>
                <a:close/>
                <a:moveTo>
                  <a:pt x="45" y="25"/>
                </a:moveTo>
                <a:cubicBezTo>
                  <a:pt x="33" y="13"/>
                  <a:pt x="33" y="13"/>
                  <a:pt x="33" y="13"/>
                </a:cubicBezTo>
                <a:cubicBezTo>
                  <a:pt x="32" y="13"/>
                  <a:pt x="32" y="12"/>
                  <a:pt x="32" y="12"/>
                </a:cubicBezTo>
                <a:cubicBezTo>
                  <a:pt x="31" y="12"/>
                  <a:pt x="31" y="13"/>
                  <a:pt x="31" y="13"/>
                </a:cubicBezTo>
                <a:cubicBezTo>
                  <a:pt x="18" y="25"/>
                  <a:pt x="18" y="25"/>
                  <a:pt x="18" y="25"/>
                </a:cubicBezTo>
                <a:cubicBezTo>
                  <a:pt x="18" y="26"/>
                  <a:pt x="18" y="26"/>
                  <a:pt x="18" y="26"/>
                </a:cubicBezTo>
                <a:cubicBezTo>
                  <a:pt x="18" y="27"/>
                  <a:pt x="19" y="27"/>
                  <a:pt x="19" y="27"/>
                </a:cubicBezTo>
                <a:cubicBezTo>
                  <a:pt x="27" y="27"/>
                  <a:pt x="27" y="27"/>
                  <a:pt x="27" y="27"/>
                </a:cubicBezTo>
                <a:cubicBezTo>
                  <a:pt x="27" y="40"/>
                  <a:pt x="27" y="40"/>
                  <a:pt x="27" y="40"/>
                </a:cubicBezTo>
                <a:cubicBezTo>
                  <a:pt x="27" y="41"/>
                  <a:pt x="28" y="41"/>
                  <a:pt x="28" y="41"/>
                </a:cubicBezTo>
                <a:cubicBezTo>
                  <a:pt x="35" y="41"/>
                  <a:pt x="35" y="41"/>
                  <a:pt x="35" y="41"/>
                </a:cubicBezTo>
                <a:cubicBezTo>
                  <a:pt x="36" y="41"/>
                  <a:pt x="36" y="41"/>
                  <a:pt x="36" y="40"/>
                </a:cubicBezTo>
                <a:cubicBezTo>
                  <a:pt x="36" y="27"/>
                  <a:pt x="36" y="27"/>
                  <a:pt x="36" y="27"/>
                </a:cubicBezTo>
                <a:cubicBezTo>
                  <a:pt x="44" y="27"/>
                  <a:pt x="44" y="27"/>
                  <a:pt x="44" y="27"/>
                </a:cubicBezTo>
                <a:cubicBezTo>
                  <a:pt x="45" y="27"/>
                  <a:pt x="45" y="27"/>
                  <a:pt x="45" y="26"/>
                </a:cubicBezTo>
                <a:cubicBezTo>
                  <a:pt x="45" y="26"/>
                  <a:pt x="45" y="26"/>
                  <a:pt x="45" y="2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p>
            <a:endParaRPr lang="en-US"/>
          </a:p>
        </p:txBody>
      </p:sp>
      <p:sp>
        <p:nvSpPr>
          <p:cNvPr id="11" name="TextBox 186"/>
          <p:cNvSpPr txBox="1"/>
          <p:nvPr/>
        </p:nvSpPr>
        <p:spPr>
          <a:xfrm>
            <a:off x="6461125" y="4398010"/>
            <a:ext cx="2488565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en-US" altLang="zh-CN" b="1" dirty="0">
                <a:sym typeface="+mn-ea"/>
              </a:rPr>
              <a:t>7</a:t>
            </a:r>
            <a:r>
              <a:rPr lang="zh-CN" altLang="en-US" b="1" dirty="0">
                <a:sym typeface="+mn-ea"/>
              </a:rPr>
              <a:t>.制定具体措施，</a:t>
            </a:r>
            <a:r>
              <a:rPr lang="zh-CN" altLang="en-US" b="1" dirty="0">
                <a:solidFill>
                  <a:srgbClr val="0070C0"/>
                </a:solidFill>
                <a:sym typeface="+mn-ea"/>
              </a:rPr>
              <a:t>继续推进“双百”</a:t>
            </a:r>
            <a:r>
              <a:rPr lang="zh-CN" altLang="en-US" b="1" dirty="0">
                <a:sym typeface="+mn-ea"/>
              </a:rPr>
              <a:t>活动，产教融合落到实处。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86"/>
          <p:cNvSpPr txBox="1"/>
          <p:nvPr/>
        </p:nvSpPr>
        <p:spPr>
          <a:xfrm>
            <a:off x="6388735" y="5724525"/>
            <a:ext cx="2699385" cy="923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en-US" altLang="zh-CN" b="1" dirty="0">
                <a:sym typeface="+mn-ea"/>
              </a:rPr>
              <a:t>8</a:t>
            </a:r>
            <a:r>
              <a:rPr lang="zh-CN" altLang="en-US" b="1" dirty="0">
                <a:sym typeface="+mn-ea"/>
              </a:rPr>
              <a:t>.开展</a:t>
            </a:r>
            <a:r>
              <a:rPr lang="zh-CN" altLang="en-US" b="1" dirty="0">
                <a:solidFill>
                  <a:srgbClr val="0070C0"/>
                </a:solidFill>
                <a:sym typeface="+mn-ea"/>
              </a:rPr>
              <a:t>校企特色活动</a:t>
            </a:r>
            <a:r>
              <a:rPr lang="zh-CN" altLang="en-US" b="1" dirty="0">
                <a:sym typeface="+mn-ea"/>
              </a:rPr>
              <a:t>，增进校企沟通协调联络，促进校企深度合作</a:t>
            </a:r>
            <a:r>
              <a:rPr lang="zh-CN" altLang="en-US" b="1" dirty="0">
                <a:sym typeface="+mn-ea"/>
              </a:rPr>
              <a:t>。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extBox 186"/>
          <p:cNvSpPr txBox="1"/>
          <p:nvPr/>
        </p:nvSpPr>
        <p:spPr>
          <a:xfrm>
            <a:off x="6424295" y="2928620"/>
            <a:ext cx="2699385" cy="12306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lvl="0" defTabSz="914400">
              <a:spcBef>
                <a:spcPct val="20000"/>
              </a:spcBef>
              <a:defRPr/>
            </a:pPr>
            <a:r>
              <a:rPr lang="en-US" altLang="zh-CN" b="1" dirty="0">
                <a:sym typeface="+mn-ea"/>
              </a:rPr>
              <a:t>6.</a:t>
            </a:r>
            <a:r>
              <a:rPr lang="zh-CN" altLang="en-US" b="1" dirty="0">
                <a:sym typeface="+mn-ea"/>
              </a:rPr>
              <a:t>加强校企技术交流，</a:t>
            </a:r>
            <a:r>
              <a:rPr lang="zh-CN" altLang="en-US" b="1" dirty="0">
                <a:solidFill>
                  <a:srgbClr val="0070C0"/>
                </a:solidFill>
                <a:sym typeface="+mn-ea"/>
              </a:rPr>
              <a:t>共同制定行业、企业标准、共同编写教材</a:t>
            </a:r>
            <a:r>
              <a:rPr lang="zh-CN" altLang="en-US" b="1" dirty="0">
                <a:sym typeface="+mn-ea"/>
              </a:rPr>
              <a:t>等，推进合作纵深发展。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149" name="Rectangle 4"/>
          <p:cNvSpPr/>
          <p:nvPr/>
        </p:nvSpPr>
        <p:spPr>
          <a:xfrm>
            <a:off x="0" y="73660"/>
            <a:ext cx="3487420" cy="460375"/>
          </a:xfrm>
          <a:prstGeom prst="rect">
            <a:avLst/>
          </a:prstGeom>
          <a:solidFill>
            <a:srgbClr val="EAEAEA"/>
          </a:solidFill>
          <a:ln w="9525">
            <a:noFill/>
          </a:ln>
        </p:spPr>
        <p:txBody>
          <a:bodyPr wrap="square">
            <a:spAutoFit/>
          </a:bodyPr>
          <a:p>
            <a:pPr lvl="0" eaLnBrk="1" hangingPunct="1"/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五、拟采取的主要措施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0" y="635000"/>
            <a:ext cx="74764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solidFill>
                  <a:srgbClr val="C00000"/>
                </a:solidFill>
              </a:rPr>
              <a:t>（三）继续落实各项已建项目，加大推进广度和深度</a:t>
            </a:r>
            <a:r>
              <a:rPr lang="zh-CN" altLang="en-US"/>
              <a:t>。</a:t>
            </a:r>
            <a:endParaRPr lang="zh-CN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900" decel="100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900" decel="100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900" decel="100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900" decel="100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900" decel="100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bldLvl="0" animBg="1"/>
      <p:bldP spid="66" grpId="0" bldLvl="0" animBg="1"/>
      <p:bldP spid="67" grpId="0" bldLvl="0" animBg="1"/>
      <p:bldP spid="68" grpId="0" bldLvl="0" animBg="1"/>
      <p:bldP spid="69" grpId="0" bldLvl="0" animBg="1"/>
      <p:bldP spid="71" grpId="0" bldLvl="0" animBg="1"/>
      <p:bldP spid="72" grpId="0" bldLvl="0" animBg="1"/>
      <p:bldP spid="74" grpId="0" bldLvl="0" animBg="1"/>
      <p:bldP spid="104" grpId="0" bldLvl="0" animBg="1"/>
      <p:bldP spid="75" grpId="0" bldLvl="0" animBg="1"/>
      <p:bldP spid="103" grpId="0" bldLvl="0" animBg="1"/>
      <p:bldP spid="105" grpId="0" bldLvl="0" animBg="1"/>
      <p:bldP spid="106" grpId="0" bldLvl="0" animBg="1"/>
      <p:bldP spid="107" grpId="0" bldLvl="0" animBg="1"/>
      <p:bldP spid="108" grpId="0" bldLvl="0" animBg="1"/>
      <p:bldP spid="109" grpId="0" bldLvl="0" animBg="1"/>
      <p:bldP spid="110" grpId="0" bldLvl="0" animBg="1"/>
      <p:bldP spid="190" grpId="0"/>
      <p:bldP spid="184" grpId="0"/>
      <p:bldP spid="82" grpId="0"/>
      <p:bldP spid="193" grpId="0"/>
      <p:bldP spid="187" grpId="0"/>
      <p:bldP spid="11" grpId="0"/>
      <p:bldP spid="12" grpId="0"/>
      <p:bldP spid="14" grpId="0"/>
      <p:bldP spid="190" grpId="1"/>
      <p:bldP spid="184" grpId="1"/>
      <p:bldP spid="82" grpId="1"/>
      <p:bldP spid="193" grpId="1"/>
      <p:bldP spid="187" grpId="1"/>
      <p:bldP spid="11" grpId="1"/>
      <p:bldP spid="12" grpId="1"/>
      <p:bldP spid="1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2" name="Text Box 5"/>
          <p:cNvSpPr txBox="1"/>
          <p:nvPr/>
        </p:nvSpPr>
        <p:spPr>
          <a:xfrm>
            <a:off x="1403350" y="1125538"/>
            <a:ext cx="6410325" cy="12915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lnSpc>
                <a:spcPct val="130000"/>
              </a:lnSpc>
            </a:pPr>
            <a:r>
              <a:rPr lang="zh-CN" altLang="en-US" sz="6000" b="1" dirty="0">
                <a:latin typeface="宋体" panose="02010600030101010101" pitchFamily="2" charset="-122"/>
                <a:ea typeface="宋体" panose="02010600030101010101" pitchFamily="2" charset="-122"/>
              </a:rPr>
              <a:t>请领导批评指正！</a:t>
            </a:r>
            <a:endParaRPr lang="zh-CN" altLang="en-US" sz="6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0723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357563"/>
            <a:ext cx="9144000" cy="28622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95" name="Rectangle 334"/>
          <p:cNvSpPr/>
          <p:nvPr/>
        </p:nvSpPr>
        <p:spPr>
          <a:xfrm>
            <a:off x="-317" y="63183"/>
            <a:ext cx="2305050" cy="460375"/>
          </a:xfrm>
          <a:prstGeom prst="rect">
            <a:avLst/>
          </a:prstGeom>
          <a:solidFill>
            <a:srgbClr val="EAEAEA"/>
          </a:solidFill>
          <a:ln w="9525">
            <a:noFill/>
          </a:ln>
        </p:spPr>
        <p:txBody>
          <a:bodyPr>
            <a:spAutoFit/>
          </a:bodyPr>
          <a:p>
            <a:pPr lvl="0" eaLnBrk="1" hangingPunct="1"/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一、主要议题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87450" y="713740"/>
            <a:ext cx="777811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b="1">
                <a:latin typeface="Calibri" panose="020F0502020204030204" charset="0"/>
                <a:sym typeface="+mn-ea"/>
              </a:rPr>
              <a:t>总结</a:t>
            </a:r>
            <a:r>
              <a:rPr lang="zh-CN" sz="2800" b="1">
                <a:latin typeface="Calibri" panose="020F0502020204030204" charset="0"/>
                <a:sym typeface="+mn-ea"/>
              </a:rPr>
              <a:t>产教融合、校企合作取得的主要成就</a:t>
            </a:r>
            <a:endParaRPr lang="en-US" sz="2800" b="1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9" name="Group 129"/>
          <p:cNvGrpSpPr/>
          <p:nvPr/>
        </p:nvGrpSpPr>
        <p:grpSpPr>
          <a:xfrm>
            <a:off x="90170" y="2060575"/>
            <a:ext cx="1026160" cy="923925"/>
            <a:chOff x="2779491" y="2517212"/>
            <a:chExt cx="648499" cy="649042"/>
          </a:xfrm>
        </p:grpSpPr>
        <p:sp>
          <p:nvSpPr>
            <p:cNvPr id="76" name="Oval 75"/>
            <p:cNvSpPr>
              <a:spLocks noChangeAspect="1"/>
            </p:cNvSpPr>
            <p:nvPr/>
          </p:nvSpPr>
          <p:spPr>
            <a:xfrm>
              <a:off x="2779491" y="2517212"/>
              <a:ext cx="648499" cy="649042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7" name="Oval 76"/>
            <p:cNvSpPr>
              <a:spLocks noChangeAspect="1"/>
            </p:cNvSpPr>
            <p:nvPr/>
          </p:nvSpPr>
          <p:spPr>
            <a:xfrm>
              <a:off x="2854318" y="2592102"/>
              <a:ext cx="498845" cy="499263"/>
            </a:xfrm>
            <a:prstGeom prst="ellipse">
              <a:avLst/>
            </a:prstGeom>
            <a:gradFill>
              <a:gsLst>
                <a:gs pos="0">
                  <a:srgbClr val="FECF40"/>
                </a:gs>
                <a:gs pos="100000">
                  <a:srgbClr val="846C21"/>
                </a:gs>
              </a:gsLst>
              <a:lin scaled="0"/>
            </a:gra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2</a:t>
              </a:r>
              <a:endParaRPr lang="en-US" sz="2400" b="1" dirty="0">
                <a:latin typeface="+mj-lt"/>
              </a:endParaRPr>
            </a:p>
          </p:txBody>
        </p:sp>
      </p:grpSp>
      <p:grpSp>
        <p:nvGrpSpPr>
          <p:cNvPr id="10" name="Group 130"/>
          <p:cNvGrpSpPr/>
          <p:nvPr/>
        </p:nvGrpSpPr>
        <p:grpSpPr>
          <a:xfrm>
            <a:off x="593741" y="4784229"/>
            <a:ext cx="648499" cy="649042"/>
            <a:chOff x="3287425" y="3613920"/>
            <a:chExt cx="648499" cy="649042"/>
          </a:xfrm>
        </p:grpSpPr>
        <p:sp>
          <p:nvSpPr>
            <p:cNvPr id="79" name="Oval 78"/>
            <p:cNvSpPr>
              <a:spLocks noChangeAspect="1"/>
            </p:cNvSpPr>
            <p:nvPr/>
          </p:nvSpPr>
          <p:spPr>
            <a:xfrm>
              <a:off x="3287425" y="3613920"/>
              <a:ext cx="648499" cy="649042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80" name="Oval 79"/>
            <p:cNvSpPr>
              <a:spLocks noChangeAspect="1"/>
            </p:cNvSpPr>
            <p:nvPr/>
          </p:nvSpPr>
          <p:spPr>
            <a:xfrm>
              <a:off x="3362252" y="3688810"/>
              <a:ext cx="498845" cy="499263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</a:rPr>
                <a:t>03</a:t>
              </a:r>
              <a:endParaRPr lang="en-US" sz="1200" b="1" dirty="0">
                <a:latin typeface="+mj-lt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1240155" y="1924685"/>
            <a:ext cx="664019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2800" b="1">
                <a:latin typeface="Calibri" panose="020F0502020204030204" charset="0"/>
                <a:sym typeface="+mn-ea"/>
              </a:rPr>
              <a:t>分析产教深度融合过程中</a:t>
            </a:r>
            <a:r>
              <a:rPr lang="zh-CN" sz="2800" b="1">
                <a:latin typeface="Calibri" panose="020F0502020204030204" charset="0"/>
                <a:sym typeface="+mn-ea"/>
              </a:rPr>
              <a:t>存在的不足</a:t>
            </a:r>
            <a:endParaRPr lang="en-US" sz="2800" b="1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259205" y="3195955"/>
            <a:ext cx="710184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sz="2800" b="1">
                <a:latin typeface="Calibri" panose="020F0502020204030204" charset="0"/>
                <a:sym typeface="+mn-ea"/>
              </a:rPr>
              <a:t>深化产教融合、校企合作建设思路</a:t>
            </a:r>
            <a:endParaRPr lang="en-US" sz="2800" b="1" dirty="0" smtClean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74" name="Group 173"/>
          <p:cNvGrpSpPr/>
          <p:nvPr/>
        </p:nvGrpSpPr>
        <p:grpSpPr>
          <a:xfrm>
            <a:off x="7745283" y="4585403"/>
            <a:ext cx="1158875" cy="1196975"/>
            <a:chOff x="7152193" y="1856173"/>
            <a:chExt cx="1158875" cy="1196975"/>
          </a:xfrm>
        </p:grpSpPr>
        <p:sp>
          <p:nvSpPr>
            <p:cNvPr id="1122" name="Freeform 98"/>
            <p:cNvSpPr/>
            <p:nvPr/>
          </p:nvSpPr>
          <p:spPr bwMode="auto">
            <a:xfrm>
              <a:off x="7152193" y="2002223"/>
              <a:ext cx="557213" cy="1050925"/>
            </a:xfrm>
            <a:custGeom>
              <a:avLst/>
              <a:gdLst/>
              <a:ahLst/>
              <a:cxnLst>
                <a:cxn ang="0">
                  <a:pos x="351" y="365"/>
                </a:cxn>
                <a:cxn ang="0">
                  <a:pos x="232" y="662"/>
                </a:cxn>
                <a:cxn ang="0">
                  <a:pos x="0" y="297"/>
                </a:cxn>
                <a:cxn ang="0">
                  <a:pos x="118" y="0"/>
                </a:cxn>
                <a:cxn ang="0">
                  <a:pos x="351" y="365"/>
                </a:cxn>
              </a:cxnLst>
              <a:rect l="0" t="0" r="r" b="b"/>
              <a:pathLst>
                <a:path w="351" h="662">
                  <a:moveTo>
                    <a:pt x="351" y="365"/>
                  </a:moveTo>
                  <a:lnTo>
                    <a:pt x="232" y="662"/>
                  </a:lnTo>
                  <a:lnTo>
                    <a:pt x="0" y="297"/>
                  </a:lnTo>
                  <a:lnTo>
                    <a:pt x="118" y="0"/>
                  </a:lnTo>
                  <a:lnTo>
                    <a:pt x="351" y="365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23" name="Freeform 99"/>
            <p:cNvSpPr/>
            <p:nvPr/>
          </p:nvSpPr>
          <p:spPr bwMode="auto">
            <a:xfrm>
              <a:off x="7339518" y="1856173"/>
              <a:ext cx="971550" cy="725488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81" y="19"/>
                </a:cxn>
                <a:cxn ang="0">
                  <a:pos x="158" y="0"/>
                </a:cxn>
                <a:cxn ang="0">
                  <a:pos x="207" y="71"/>
                </a:cxn>
                <a:cxn ang="0">
                  <a:pos x="258" y="144"/>
                </a:cxn>
                <a:cxn ang="0">
                  <a:pos x="180" y="168"/>
                </a:cxn>
                <a:cxn ang="0">
                  <a:pos x="98" y="193"/>
                </a:cxn>
                <a:cxn ang="0">
                  <a:pos x="48" y="114"/>
                </a:cxn>
                <a:cxn ang="0">
                  <a:pos x="0" y="39"/>
                </a:cxn>
              </a:cxnLst>
              <a:rect l="0" t="0" r="r" b="b"/>
              <a:pathLst>
                <a:path w="258" h="193">
                  <a:moveTo>
                    <a:pt x="0" y="39"/>
                  </a:moveTo>
                  <a:cubicBezTo>
                    <a:pt x="27" y="32"/>
                    <a:pt x="54" y="25"/>
                    <a:pt x="81" y="19"/>
                  </a:cubicBezTo>
                  <a:cubicBezTo>
                    <a:pt x="107" y="13"/>
                    <a:pt x="133" y="6"/>
                    <a:pt x="158" y="0"/>
                  </a:cubicBezTo>
                  <a:cubicBezTo>
                    <a:pt x="174" y="23"/>
                    <a:pt x="190" y="47"/>
                    <a:pt x="207" y="71"/>
                  </a:cubicBezTo>
                  <a:cubicBezTo>
                    <a:pt x="224" y="95"/>
                    <a:pt x="240" y="120"/>
                    <a:pt x="258" y="144"/>
                  </a:cubicBezTo>
                  <a:cubicBezTo>
                    <a:pt x="232" y="152"/>
                    <a:pt x="206" y="160"/>
                    <a:pt x="180" y="168"/>
                  </a:cubicBezTo>
                  <a:cubicBezTo>
                    <a:pt x="153" y="176"/>
                    <a:pt x="126" y="185"/>
                    <a:pt x="98" y="193"/>
                  </a:cubicBezTo>
                  <a:cubicBezTo>
                    <a:pt x="81" y="166"/>
                    <a:pt x="64" y="140"/>
                    <a:pt x="48" y="114"/>
                  </a:cubicBezTo>
                  <a:cubicBezTo>
                    <a:pt x="31" y="89"/>
                    <a:pt x="15" y="64"/>
                    <a:pt x="0" y="39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25" name="Freeform 101"/>
            <p:cNvSpPr/>
            <p:nvPr/>
          </p:nvSpPr>
          <p:spPr bwMode="auto">
            <a:xfrm>
              <a:off x="7520493" y="2397510"/>
              <a:ext cx="790575" cy="655638"/>
            </a:xfrm>
            <a:custGeom>
              <a:avLst/>
              <a:gdLst/>
              <a:ahLst/>
              <a:cxnLst>
                <a:cxn ang="0">
                  <a:pos x="498" y="0"/>
                </a:cxn>
                <a:cxn ang="0">
                  <a:pos x="380" y="299"/>
                </a:cxn>
                <a:cxn ang="0">
                  <a:pos x="0" y="413"/>
                </a:cxn>
                <a:cxn ang="0">
                  <a:pos x="119" y="116"/>
                </a:cxn>
                <a:cxn ang="0">
                  <a:pos x="498" y="0"/>
                </a:cxn>
              </a:cxnLst>
              <a:rect l="0" t="0" r="r" b="b"/>
              <a:pathLst>
                <a:path w="498" h="413">
                  <a:moveTo>
                    <a:pt x="498" y="0"/>
                  </a:moveTo>
                  <a:lnTo>
                    <a:pt x="380" y="299"/>
                  </a:lnTo>
                  <a:lnTo>
                    <a:pt x="0" y="413"/>
                  </a:lnTo>
                  <a:lnTo>
                    <a:pt x="119" y="116"/>
                  </a:lnTo>
                  <a:lnTo>
                    <a:pt x="498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grpSp>
        <p:nvGrpSpPr>
          <p:cNvPr id="172" name="Group 171"/>
          <p:cNvGrpSpPr/>
          <p:nvPr/>
        </p:nvGrpSpPr>
        <p:grpSpPr>
          <a:xfrm>
            <a:off x="6616570" y="4148840"/>
            <a:ext cx="1189038" cy="1158875"/>
            <a:chOff x="6023480" y="1419610"/>
            <a:chExt cx="1189038" cy="1158875"/>
          </a:xfrm>
        </p:grpSpPr>
        <p:sp>
          <p:nvSpPr>
            <p:cNvPr id="1120" name="Freeform 96"/>
            <p:cNvSpPr/>
            <p:nvPr/>
          </p:nvSpPr>
          <p:spPr bwMode="auto">
            <a:xfrm>
              <a:off x="6210805" y="1419610"/>
              <a:ext cx="1001713" cy="688975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91" y="15"/>
                </a:cxn>
                <a:cxn ang="0">
                  <a:pos x="177" y="0"/>
                </a:cxn>
                <a:cxn ang="0">
                  <a:pos x="220" y="69"/>
                </a:cxn>
                <a:cxn ang="0">
                  <a:pos x="266" y="141"/>
                </a:cxn>
                <a:cxn ang="0">
                  <a:pos x="178" y="161"/>
                </a:cxn>
                <a:cxn ang="0">
                  <a:pos x="86" y="183"/>
                </a:cxn>
                <a:cxn ang="0">
                  <a:pos x="42" y="106"/>
                </a:cxn>
                <a:cxn ang="0">
                  <a:pos x="0" y="32"/>
                </a:cxn>
              </a:cxnLst>
              <a:rect l="0" t="0" r="r" b="b"/>
              <a:pathLst>
                <a:path w="266" h="183">
                  <a:moveTo>
                    <a:pt x="0" y="32"/>
                  </a:moveTo>
                  <a:cubicBezTo>
                    <a:pt x="31" y="26"/>
                    <a:pt x="61" y="21"/>
                    <a:pt x="91" y="15"/>
                  </a:cubicBezTo>
                  <a:cubicBezTo>
                    <a:pt x="120" y="10"/>
                    <a:pt x="149" y="5"/>
                    <a:pt x="177" y="0"/>
                  </a:cubicBezTo>
                  <a:cubicBezTo>
                    <a:pt x="191" y="22"/>
                    <a:pt x="206" y="45"/>
                    <a:pt x="220" y="69"/>
                  </a:cubicBezTo>
                  <a:cubicBezTo>
                    <a:pt x="235" y="92"/>
                    <a:pt x="250" y="116"/>
                    <a:pt x="266" y="141"/>
                  </a:cubicBezTo>
                  <a:cubicBezTo>
                    <a:pt x="237" y="147"/>
                    <a:pt x="208" y="154"/>
                    <a:pt x="178" y="161"/>
                  </a:cubicBezTo>
                  <a:cubicBezTo>
                    <a:pt x="148" y="168"/>
                    <a:pt x="117" y="176"/>
                    <a:pt x="86" y="183"/>
                  </a:cubicBezTo>
                  <a:cubicBezTo>
                    <a:pt x="71" y="157"/>
                    <a:pt x="56" y="131"/>
                    <a:pt x="42" y="106"/>
                  </a:cubicBezTo>
                  <a:cubicBezTo>
                    <a:pt x="28" y="81"/>
                    <a:pt x="14" y="56"/>
                    <a:pt x="0" y="32"/>
                  </a:cubicBezTo>
                  <a:close/>
                </a:path>
              </a:pathLst>
            </a:custGeom>
            <a:solidFill>
              <a:schemeClr val="accent4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26" name="Freeform 102"/>
            <p:cNvSpPr/>
            <p:nvPr/>
          </p:nvSpPr>
          <p:spPr bwMode="auto">
            <a:xfrm>
              <a:off x="6345743" y="1949835"/>
              <a:ext cx="866775" cy="628650"/>
            </a:xfrm>
            <a:custGeom>
              <a:avLst/>
              <a:gdLst/>
              <a:ahLst/>
              <a:cxnLst>
                <a:cxn ang="0">
                  <a:pos x="546" y="0"/>
                </a:cxn>
                <a:cxn ang="0">
                  <a:pos x="427" y="296"/>
                </a:cxn>
                <a:cxn ang="0">
                  <a:pos x="0" y="396"/>
                </a:cxn>
                <a:cxn ang="0">
                  <a:pos x="119" y="100"/>
                </a:cxn>
                <a:cxn ang="0">
                  <a:pos x="546" y="0"/>
                </a:cxn>
              </a:cxnLst>
              <a:rect l="0" t="0" r="r" b="b"/>
              <a:pathLst>
                <a:path w="546" h="396">
                  <a:moveTo>
                    <a:pt x="546" y="0"/>
                  </a:moveTo>
                  <a:lnTo>
                    <a:pt x="427" y="296"/>
                  </a:lnTo>
                  <a:lnTo>
                    <a:pt x="0" y="396"/>
                  </a:lnTo>
                  <a:lnTo>
                    <a:pt x="119" y="10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28" name="Freeform 104"/>
            <p:cNvSpPr/>
            <p:nvPr/>
          </p:nvSpPr>
          <p:spPr bwMode="auto">
            <a:xfrm>
              <a:off x="6023480" y="1540260"/>
              <a:ext cx="511175" cy="1038225"/>
            </a:xfrm>
            <a:custGeom>
              <a:avLst/>
              <a:gdLst/>
              <a:ahLst/>
              <a:cxnLst>
                <a:cxn ang="0">
                  <a:pos x="322" y="358"/>
                </a:cxn>
                <a:cxn ang="0">
                  <a:pos x="203" y="654"/>
                </a:cxn>
                <a:cxn ang="0">
                  <a:pos x="0" y="296"/>
                </a:cxn>
                <a:cxn ang="0">
                  <a:pos x="118" y="0"/>
                </a:cxn>
                <a:cxn ang="0">
                  <a:pos x="322" y="358"/>
                </a:cxn>
              </a:cxnLst>
              <a:rect l="0" t="0" r="r" b="b"/>
              <a:pathLst>
                <a:path w="322" h="654">
                  <a:moveTo>
                    <a:pt x="322" y="358"/>
                  </a:moveTo>
                  <a:lnTo>
                    <a:pt x="203" y="654"/>
                  </a:lnTo>
                  <a:lnTo>
                    <a:pt x="0" y="296"/>
                  </a:lnTo>
                  <a:lnTo>
                    <a:pt x="118" y="0"/>
                  </a:lnTo>
                  <a:lnTo>
                    <a:pt x="322" y="358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grpSp>
        <p:nvGrpSpPr>
          <p:cNvPr id="175" name="Group 174"/>
          <p:cNvGrpSpPr/>
          <p:nvPr/>
        </p:nvGrpSpPr>
        <p:grpSpPr>
          <a:xfrm>
            <a:off x="7022970" y="4591753"/>
            <a:ext cx="1233488" cy="1270000"/>
            <a:chOff x="6429880" y="1862523"/>
            <a:chExt cx="1233488" cy="1270000"/>
          </a:xfrm>
        </p:grpSpPr>
        <p:sp>
          <p:nvSpPr>
            <p:cNvPr id="1127" name="Freeform 103"/>
            <p:cNvSpPr/>
            <p:nvPr/>
          </p:nvSpPr>
          <p:spPr bwMode="auto">
            <a:xfrm>
              <a:off x="6429880" y="2024448"/>
              <a:ext cx="544513" cy="1108075"/>
            </a:xfrm>
            <a:custGeom>
              <a:avLst/>
              <a:gdLst/>
              <a:ahLst/>
              <a:cxnLst>
                <a:cxn ang="0">
                  <a:pos x="343" y="399"/>
                </a:cxn>
                <a:cxn ang="0">
                  <a:pos x="225" y="698"/>
                </a:cxn>
                <a:cxn ang="0">
                  <a:pos x="0" y="297"/>
                </a:cxn>
                <a:cxn ang="0">
                  <a:pos x="118" y="0"/>
                </a:cxn>
                <a:cxn ang="0">
                  <a:pos x="343" y="399"/>
                </a:cxn>
              </a:cxnLst>
              <a:rect l="0" t="0" r="r" b="b"/>
              <a:pathLst>
                <a:path w="343" h="698">
                  <a:moveTo>
                    <a:pt x="343" y="399"/>
                  </a:moveTo>
                  <a:lnTo>
                    <a:pt x="225" y="698"/>
                  </a:lnTo>
                  <a:lnTo>
                    <a:pt x="0" y="297"/>
                  </a:lnTo>
                  <a:lnTo>
                    <a:pt x="118" y="0"/>
                  </a:lnTo>
                  <a:lnTo>
                    <a:pt x="343" y="399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31" name="Freeform 107"/>
            <p:cNvSpPr/>
            <p:nvPr/>
          </p:nvSpPr>
          <p:spPr bwMode="auto">
            <a:xfrm>
              <a:off x="6787068" y="2446723"/>
              <a:ext cx="876300" cy="685800"/>
            </a:xfrm>
            <a:custGeom>
              <a:avLst/>
              <a:gdLst/>
              <a:ahLst/>
              <a:cxnLst>
                <a:cxn ang="0">
                  <a:pos x="552" y="0"/>
                </a:cxn>
                <a:cxn ang="0">
                  <a:pos x="434" y="299"/>
                </a:cxn>
                <a:cxn ang="0">
                  <a:pos x="0" y="432"/>
                </a:cxn>
                <a:cxn ang="0">
                  <a:pos x="118" y="133"/>
                </a:cxn>
                <a:cxn ang="0">
                  <a:pos x="552" y="0"/>
                </a:cxn>
              </a:cxnLst>
              <a:rect l="0" t="0" r="r" b="b"/>
              <a:pathLst>
                <a:path w="552" h="432">
                  <a:moveTo>
                    <a:pt x="552" y="0"/>
                  </a:moveTo>
                  <a:lnTo>
                    <a:pt x="434" y="299"/>
                  </a:lnTo>
                  <a:lnTo>
                    <a:pt x="0" y="432"/>
                  </a:lnTo>
                  <a:lnTo>
                    <a:pt x="118" y="133"/>
                  </a:lnTo>
                  <a:lnTo>
                    <a:pt x="552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39" name="Freeform 115"/>
            <p:cNvSpPr/>
            <p:nvPr/>
          </p:nvSpPr>
          <p:spPr bwMode="auto">
            <a:xfrm>
              <a:off x="6614030" y="1862523"/>
              <a:ext cx="1046163" cy="798513"/>
            </a:xfrm>
            <a:custGeom>
              <a:avLst/>
              <a:gdLst/>
              <a:ahLst/>
              <a:cxnLst>
                <a:cxn ang="0">
                  <a:pos x="0" y="44"/>
                </a:cxn>
                <a:cxn ang="0">
                  <a:pos x="93" y="22"/>
                </a:cxn>
                <a:cxn ang="0">
                  <a:pos x="180" y="0"/>
                </a:cxn>
                <a:cxn ang="0">
                  <a:pos x="228" y="77"/>
                </a:cxn>
                <a:cxn ang="0">
                  <a:pos x="278" y="156"/>
                </a:cxn>
                <a:cxn ang="0">
                  <a:pos x="190" y="183"/>
                </a:cxn>
                <a:cxn ang="0">
                  <a:pos x="95" y="212"/>
                </a:cxn>
                <a:cxn ang="0">
                  <a:pos x="47" y="126"/>
                </a:cxn>
                <a:cxn ang="0">
                  <a:pos x="0" y="44"/>
                </a:cxn>
              </a:cxnLst>
              <a:rect l="0" t="0" r="r" b="b"/>
              <a:pathLst>
                <a:path w="278" h="212">
                  <a:moveTo>
                    <a:pt x="0" y="44"/>
                  </a:moveTo>
                  <a:cubicBezTo>
                    <a:pt x="32" y="36"/>
                    <a:pt x="63" y="29"/>
                    <a:pt x="93" y="22"/>
                  </a:cubicBezTo>
                  <a:cubicBezTo>
                    <a:pt x="123" y="14"/>
                    <a:pt x="152" y="7"/>
                    <a:pt x="180" y="0"/>
                  </a:cubicBezTo>
                  <a:cubicBezTo>
                    <a:pt x="196" y="25"/>
                    <a:pt x="212" y="51"/>
                    <a:pt x="228" y="77"/>
                  </a:cubicBezTo>
                  <a:cubicBezTo>
                    <a:pt x="245" y="103"/>
                    <a:pt x="261" y="129"/>
                    <a:pt x="278" y="156"/>
                  </a:cubicBezTo>
                  <a:cubicBezTo>
                    <a:pt x="249" y="165"/>
                    <a:pt x="220" y="174"/>
                    <a:pt x="190" y="183"/>
                  </a:cubicBezTo>
                  <a:cubicBezTo>
                    <a:pt x="159" y="193"/>
                    <a:pt x="127" y="202"/>
                    <a:pt x="95" y="212"/>
                  </a:cubicBezTo>
                  <a:cubicBezTo>
                    <a:pt x="79" y="183"/>
                    <a:pt x="63" y="154"/>
                    <a:pt x="47" y="126"/>
                  </a:cubicBezTo>
                  <a:cubicBezTo>
                    <a:pt x="31" y="98"/>
                    <a:pt x="15" y="71"/>
                    <a:pt x="0" y="44"/>
                  </a:cubicBez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grpSp>
        <p:nvGrpSpPr>
          <p:cNvPr id="176" name="Group 175"/>
          <p:cNvGrpSpPr/>
          <p:nvPr/>
        </p:nvGrpSpPr>
        <p:grpSpPr>
          <a:xfrm>
            <a:off x="6111745" y="4939415"/>
            <a:ext cx="1320800" cy="1354138"/>
            <a:chOff x="5518655" y="2210185"/>
            <a:chExt cx="1320800" cy="1354138"/>
          </a:xfrm>
        </p:grpSpPr>
        <p:sp>
          <p:nvSpPr>
            <p:cNvPr id="1140" name="Freeform 116"/>
            <p:cNvSpPr/>
            <p:nvPr/>
          </p:nvSpPr>
          <p:spPr bwMode="auto">
            <a:xfrm>
              <a:off x="5856793" y="2849948"/>
              <a:ext cx="968375" cy="714375"/>
            </a:xfrm>
            <a:custGeom>
              <a:avLst/>
              <a:gdLst/>
              <a:ahLst/>
              <a:cxnLst>
                <a:cxn ang="0">
                  <a:pos x="610" y="0"/>
                </a:cxn>
                <a:cxn ang="0">
                  <a:pos x="493" y="296"/>
                </a:cxn>
                <a:cxn ang="0">
                  <a:pos x="0" y="450"/>
                </a:cxn>
                <a:cxn ang="0">
                  <a:pos x="116" y="154"/>
                </a:cxn>
                <a:cxn ang="0">
                  <a:pos x="610" y="0"/>
                </a:cxn>
              </a:cxnLst>
              <a:rect l="0" t="0" r="r" b="b"/>
              <a:pathLst>
                <a:path w="610" h="450">
                  <a:moveTo>
                    <a:pt x="610" y="0"/>
                  </a:moveTo>
                  <a:lnTo>
                    <a:pt x="493" y="296"/>
                  </a:lnTo>
                  <a:lnTo>
                    <a:pt x="0" y="450"/>
                  </a:lnTo>
                  <a:lnTo>
                    <a:pt x="116" y="154"/>
                  </a:lnTo>
                  <a:lnTo>
                    <a:pt x="610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41" name="Freeform 117"/>
            <p:cNvSpPr/>
            <p:nvPr/>
          </p:nvSpPr>
          <p:spPr bwMode="auto">
            <a:xfrm>
              <a:off x="5518655" y="2402273"/>
              <a:ext cx="527050" cy="1162050"/>
            </a:xfrm>
            <a:custGeom>
              <a:avLst/>
              <a:gdLst/>
              <a:ahLst/>
              <a:cxnLst>
                <a:cxn ang="0">
                  <a:pos x="332" y="436"/>
                </a:cxn>
                <a:cxn ang="0">
                  <a:pos x="213" y="732"/>
                </a:cxn>
                <a:cxn ang="0">
                  <a:pos x="0" y="296"/>
                </a:cxn>
                <a:cxn ang="0">
                  <a:pos x="116" y="0"/>
                </a:cxn>
                <a:cxn ang="0">
                  <a:pos x="332" y="436"/>
                </a:cxn>
              </a:cxnLst>
              <a:rect l="0" t="0" r="r" b="b"/>
              <a:pathLst>
                <a:path w="332" h="732">
                  <a:moveTo>
                    <a:pt x="332" y="436"/>
                  </a:moveTo>
                  <a:lnTo>
                    <a:pt x="213" y="732"/>
                  </a:lnTo>
                  <a:lnTo>
                    <a:pt x="0" y="296"/>
                  </a:lnTo>
                  <a:lnTo>
                    <a:pt x="116" y="0"/>
                  </a:lnTo>
                  <a:lnTo>
                    <a:pt x="332" y="436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42" name="Freeform 118"/>
            <p:cNvSpPr/>
            <p:nvPr/>
          </p:nvSpPr>
          <p:spPr bwMode="auto">
            <a:xfrm>
              <a:off x="5702805" y="2210185"/>
              <a:ext cx="1136650" cy="884238"/>
            </a:xfrm>
            <a:custGeom>
              <a:avLst/>
              <a:gdLst/>
              <a:ahLst/>
              <a:cxnLst>
                <a:cxn ang="0">
                  <a:pos x="0" y="51"/>
                </a:cxn>
                <a:cxn ang="0">
                  <a:pos x="107" y="24"/>
                </a:cxn>
                <a:cxn ang="0">
                  <a:pos x="207" y="0"/>
                </a:cxn>
                <a:cxn ang="0">
                  <a:pos x="254" y="83"/>
                </a:cxn>
                <a:cxn ang="0">
                  <a:pos x="302" y="170"/>
                </a:cxn>
                <a:cxn ang="0">
                  <a:pos x="200" y="201"/>
                </a:cxn>
                <a:cxn ang="0">
                  <a:pos x="91" y="235"/>
                </a:cxn>
                <a:cxn ang="0">
                  <a:pos x="44" y="140"/>
                </a:cxn>
                <a:cxn ang="0">
                  <a:pos x="0" y="51"/>
                </a:cxn>
              </a:cxnLst>
              <a:rect l="0" t="0" r="r" b="b"/>
              <a:pathLst>
                <a:path w="302" h="235">
                  <a:moveTo>
                    <a:pt x="0" y="51"/>
                  </a:moveTo>
                  <a:cubicBezTo>
                    <a:pt x="37" y="42"/>
                    <a:pt x="72" y="33"/>
                    <a:pt x="107" y="24"/>
                  </a:cubicBezTo>
                  <a:cubicBezTo>
                    <a:pt x="141" y="16"/>
                    <a:pt x="175" y="8"/>
                    <a:pt x="207" y="0"/>
                  </a:cubicBezTo>
                  <a:cubicBezTo>
                    <a:pt x="223" y="27"/>
                    <a:pt x="238" y="55"/>
                    <a:pt x="254" y="83"/>
                  </a:cubicBezTo>
                  <a:cubicBezTo>
                    <a:pt x="269" y="111"/>
                    <a:pt x="286" y="140"/>
                    <a:pt x="302" y="170"/>
                  </a:cubicBezTo>
                  <a:cubicBezTo>
                    <a:pt x="269" y="180"/>
                    <a:pt x="235" y="191"/>
                    <a:pt x="200" y="201"/>
                  </a:cubicBezTo>
                  <a:cubicBezTo>
                    <a:pt x="164" y="212"/>
                    <a:pt x="128" y="223"/>
                    <a:pt x="91" y="235"/>
                  </a:cubicBezTo>
                  <a:cubicBezTo>
                    <a:pt x="75" y="203"/>
                    <a:pt x="59" y="171"/>
                    <a:pt x="44" y="140"/>
                  </a:cubicBezTo>
                  <a:cubicBezTo>
                    <a:pt x="29" y="110"/>
                    <a:pt x="15" y="80"/>
                    <a:pt x="0" y="51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162" name="Freeform 65"/>
          <p:cNvSpPr>
            <a:spLocks noEditPoints="1"/>
          </p:cNvSpPr>
          <p:nvPr/>
        </p:nvSpPr>
        <p:spPr bwMode="auto">
          <a:xfrm rot="20303856">
            <a:off x="7545258" y="4764384"/>
            <a:ext cx="365125" cy="405978"/>
          </a:xfrm>
          <a:custGeom>
            <a:avLst/>
            <a:gdLst/>
            <a:ahLst/>
            <a:cxnLst>
              <a:cxn ang="0">
                <a:pos x="151" y="125"/>
              </a:cxn>
              <a:cxn ang="0">
                <a:pos x="144" y="120"/>
              </a:cxn>
              <a:cxn ang="0">
                <a:pos x="107" y="104"/>
              </a:cxn>
              <a:cxn ang="0">
                <a:pos x="105" y="102"/>
              </a:cxn>
              <a:cxn ang="0">
                <a:pos x="102" y="95"/>
              </a:cxn>
              <a:cxn ang="0">
                <a:pos x="100" y="91"/>
              </a:cxn>
              <a:cxn ang="0">
                <a:pos x="99" y="89"/>
              </a:cxn>
              <a:cxn ang="0">
                <a:pos x="102" y="73"/>
              </a:cxn>
              <a:cxn ang="0">
                <a:pos x="102" y="72"/>
              </a:cxn>
              <a:cxn ang="0">
                <a:pos x="108" y="57"/>
              </a:cxn>
              <a:cxn ang="0">
                <a:pos x="108" y="57"/>
              </a:cxn>
              <a:cxn ang="0">
                <a:pos x="109" y="47"/>
              </a:cxn>
              <a:cxn ang="0">
                <a:pos x="108" y="45"/>
              </a:cxn>
              <a:cxn ang="0">
                <a:pos x="106" y="42"/>
              </a:cxn>
              <a:cxn ang="0">
                <a:pos x="106" y="27"/>
              </a:cxn>
              <a:cxn ang="0">
                <a:pos x="102" y="17"/>
              </a:cxn>
              <a:cxn ang="0">
                <a:pos x="97" y="13"/>
              </a:cxn>
              <a:cxn ang="0">
                <a:pos x="97" y="13"/>
              </a:cxn>
              <a:cxn ang="0">
                <a:pos x="95" y="6"/>
              </a:cxn>
              <a:cxn ang="0">
                <a:pos x="99" y="4"/>
              </a:cxn>
              <a:cxn ang="0">
                <a:pos x="83" y="3"/>
              </a:cxn>
              <a:cxn ang="0">
                <a:pos x="82" y="3"/>
              </a:cxn>
              <a:cxn ang="0">
                <a:pos x="79" y="4"/>
              </a:cxn>
              <a:cxn ang="0">
                <a:pos x="59" y="13"/>
              </a:cxn>
              <a:cxn ang="0">
                <a:pos x="51" y="25"/>
              </a:cxn>
              <a:cxn ang="0">
                <a:pos x="51" y="34"/>
              </a:cxn>
              <a:cxn ang="0">
                <a:pos x="51" y="42"/>
              </a:cxn>
              <a:cxn ang="0">
                <a:pos x="50" y="44"/>
              </a:cxn>
              <a:cxn ang="0">
                <a:pos x="48" y="48"/>
              </a:cxn>
              <a:cxn ang="0">
                <a:pos x="49" y="51"/>
              </a:cxn>
              <a:cxn ang="0">
                <a:pos x="51" y="59"/>
              </a:cxn>
              <a:cxn ang="0">
                <a:pos x="53" y="66"/>
              </a:cxn>
              <a:cxn ang="0">
                <a:pos x="58" y="77"/>
              </a:cxn>
              <a:cxn ang="0">
                <a:pos x="59" y="79"/>
              </a:cxn>
              <a:cxn ang="0">
                <a:pos x="58" y="89"/>
              </a:cxn>
              <a:cxn ang="0">
                <a:pos x="57" y="91"/>
              </a:cxn>
              <a:cxn ang="0">
                <a:pos x="54" y="95"/>
              </a:cxn>
              <a:cxn ang="0">
                <a:pos x="51" y="102"/>
              </a:cxn>
              <a:cxn ang="0">
                <a:pos x="50" y="103"/>
              </a:cxn>
              <a:cxn ang="0">
                <a:pos x="38" y="108"/>
              </a:cxn>
              <a:cxn ang="0">
                <a:pos x="25" y="114"/>
              </a:cxn>
              <a:cxn ang="0">
                <a:pos x="13" y="120"/>
              </a:cxn>
              <a:cxn ang="0">
                <a:pos x="6" y="125"/>
              </a:cxn>
              <a:cxn ang="0">
                <a:pos x="0" y="149"/>
              </a:cxn>
              <a:cxn ang="0">
                <a:pos x="61" y="170"/>
              </a:cxn>
              <a:cxn ang="0">
                <a:pos x="61" y="170"/>
              </a:cxn>
              <a:cxn ang="0">
                <a:pos x="90" y="171"/>
              </a:cxn>
              <a:cxn ang="0">
                <a:pos x="97" y="169"/>
              </a:cxn>
              <a:cxn ang="0">
                <a:pos x="157" y="149"/>
              </a:cxn>
              <a:cxn ang="0">
                <a:pos x="151" y="125"/>
              </a:cxn>
              <a:cxn ang="0">
                <a:pos x="62" y="158"/>
              </a:cxn>
              <a:cxn ang="0">
                <a:pos x="62" y="157"/>
              </a:cxn>
              <a:cxn ang="0">
                <a:pos x="62" y="157"/>
              </a:cxn>
              <a:cxn ang="0">
                <a:pos x="62" y="158"/>
              </a:cxn>
            </a:cxnLst>
            <a:rect l="0" t="0" r="r" b="b"/>
            <a:pathLst>
              <a:path w="157" h="175">
                <a:moveTo>
                  <a:pt x="151" y="125"/>
                </a:moveTo>
                <a:cubicBezTo>
                  <a:pt x="149" y="123"/>
                  <a:pt x="147" y="121"/>
                  <a:pt x="144" y="120"/>
                </a:cubicBezTo>
                <a:cubicBezTo>
                  <a:pt x="132" y="114"/>
                  <a:pt x="120" y="109"/>
                  <a:pt x="107" y="104"/>
                </a:cubicBezTo>
                <a:cubicBezTo>
                  <a:pt x="106" y="103"/>
                  <a:pt x="105" y="103"/>
                  <a:pt x="105" y="102"/>
                </a:cubicBezTo>
                <a:cubicBezTo>
                  <a:pt x="104" y="99"/>
                  <a:pt x="103" y="97"/>
                  <a:pt x="102" y="95"/>
                </a:cubicBezTo>
                <a:cubicBezTo>
                  <a:pt x="102" y="93"/>
                  <a:pt x="101" y="92"/>
                  <a:pt x="100" y="91"/>
                </a:cubicBezTo>
                <a:cubicBezTo>
                  <a:pt x="99" y="91"/>
                  <a:pt x="99" y="90"/>
                  <a:pt x="99" y="89"/>
                </a:cubicBezTo>
                <a:cubicBezTo>
                  <a:pt x="99" y="84"/>
                  <a:pt x="97" y="78"/>
                  <a:pt x="102" y="73"/>
                </a:cubicBezTo>
                <a:cubicBezTo>
                  <a:pt x="102" y="73"/>
                  <a:pt x="102" y="73"/>
                  <a:pt x="102" y="72"/>
                </a:cubicBezTo>
                <a:cubicBezTo>
                  <a:pt x="104" y="68"/>
                  <a:pt x="105" y="62"/>
                  <a:pt x="108" y="57"/>
                </a:cubicBezTo>
                <a:cubicBezTo>
                  <a:pt x="108" y="57"/>
                  <a:pt x="108" y="57"/>
                  <a:pt x="108" y="57"/>
                </a:cubicBezTo>
                <a:cubicBezTo>
                  <a:pt x="108" y="54"/>
                  <a:pt x="108" y="50"/>
                  <a:pt x="109" y="47"/>
                </a:cubicBezTo>
                <a:cubicBezTo>
                  <a:pt x="109" y="46"/>
                  <a:pt x="108" y="46"/>
                  <a:pt x="108" y="45"/>
                </a:cubicBezTo>
                <a:cubicBezTo>
                  <a:pt x="106" y="45"/>
                  <a:pt x="106" y="43"/>
                  <a:pt x="106" y="42"/>
                </a:cubicBezTo>
                <a:cubicBezTo>
                  <a:pt x="106" y="35"/>
                  <a:pt x="106" y="34"/>
                  <a:pt x="106" y="27"/>
                </a:cubicBezTo>
                <a:cubicBezTo>
                  <a:pt x="106" y="24"/>
                  <a:pt x="105" y="20"/>
                  <a:pt x="102" y="17"/>
                </a:cubicBezTo>
                <a:cubicBezTo>
                  <a:pt x="100" y="16"/>
                  <a:pt x="99" y="14"/>
                  <a:pt x="97" y="13"/>
                </a:cubicBezTo>
                <a:cubicBezTo>
                  <a:pt x="97" y="13"/>
                  <a:pt x="97" y="13"/>
                  <a:pt x="97" y="13"/>
                </a:cubicBezTo>
                <a:cubicBezTo>
                  <a:pt x="97" y="13"/>
                  <a:pt x="92" y="9"/>
                  <a:pt x="95" y="6"/>
                </a:cubicBezTo>
                <a:cubicBezTo>
                  <a:pt x="96" y="4"/>
                  <a:pt x="99" y="4"/>
                  <a:pt x="99" y="4"/>
                </a:cubicBezTo>
                <a:cubicBezTo>
                  <a:pt x="99" y="4"/>
                  <a:pt x="95" y="0"/>
                  <a:pt x="83" y="3"/>
                </a:cubicBezTo>
                <a:cubicBezTo>
                  <a:pt x="82" y="3"/>
                  <a:pt x="82" y="3"/>
                  <a:pt x="82" y="3"/>
                </a:cubicBezTo>
                <a:cubicBezTo>
                  <a:pt x="81" y="3"/>
                  <a:pt x="80" y="4"/>
                  <a:pt x="79" y="4"/>
                </a:cubicBezTo>
                <a:cubicBezTo>
                  <a:pt x="72" y="6"/>
                  <a:pt x="65" y="8"/>
                  <a:pt x="59" y="13"/>
                </a:cubicBezTo>
                <a:cubicBezTo>
                  <a:pt x="55" y="16"/>
                  <a:pt x="52" y="20"/>
                  <a:pt x="51" y="25"/>
                </a:cubicBezTo>
                <a:cubicBezTo>
                  <a:pt x="51" y="28"/>
                  <a:pt x="51" y="31"/>
                  <a:pt x="51" y="34"/>
                </a:cubicBezTo>
                <a:cubicBezTo>
                  <a:pt x="51" y="38"/>
                  <a:pt x="51" y="37"/>
                  <a:pt x="51" y="42"/>
                </a:cubicBezTo>
                <a:cubicBezTo>
                  <a:pt x="51" y="43"/>
                  <a:pt x="51" y="44"/>
                  <a:pt x="50" y="44"/>
                </a:cubicBezTo>
                <a:cubicBezTo>
                  <a:pt x="48" y="45"/>
                  <a:pt x="48" y="46"/>
                  <a:pt x="48" y="48"/>
                </a:cubicBezTo>
                <a:cubicBezTo>
                  <a:pt x="49" y="49"/>
                  <a:pt x="48" y="50"/>
                  <a:pt x="49" y="51"/>
                </a:cubicBezTo>
                <a:cubicBezTo>
                  <a:pt x="49" y="54"/>
                  <a:pt x="50" y="57"/>
                  <a:pt x="51" y="59"/>
                </a:cubicBezTo>
                <a:cubicBezTo>
                  <a:pt x="51" y="62"/>
                  <a:pt x="53" y="64"/>
                  <a:pt x="53" y="66"/>
                </a:cubicBezTo>
                <a:cubicBezTo>
                  <a:pt x="54" y="70"/>
                  <a:pt x="55" y="74"/>
                  <a:pt x="58" y="77"/>
                </a:cubicBezTo>
                <a:cubicBezTo>
                  <a:pt x="59" y="78"/>
                  <a:pt x="59" y="79"/>
                  <a:pt x="59" y="79"/>
                </a:cubicBezTo>
                <a:cubicBezTo>
                  <a:pt x="59" y="83"/>
                  <a:pt x="58" y="86"/>
                  <a:pt x="58" y="89"/>
                </a:cubicBezTo>
                <a:cubicBezTo>
                  <a:pt x="58" y="90"/>
                  <a:pt x="57" y="91"/>
                  <a:pt x="57" y="91"/>
                </a:cubicBezTo>
                <a:cubicBezTo>
                  <a:pt x="54" y="91"/>
                  <a:pt x="54" y="93"/>
                  <a:pt x="54" y="95"/>
                </a:cubicBezTo>
                <a:cubicBezTo>
                  <a:pt x="53" y="97"/>
                  <a:pt x="52" y="99"/>
                  <a:pt x="51" y="102"/>
                </a:cubicBezTo>
                <a:cubicBezTo>
                  <a:pt x="51" y="102"/>
                  <a:pt x="50" y="103"/>
                  <a:pt x="50" y="103"/>
                </a:cubicBezTo>
                <a:cubicBezTo>
                  <a:pt x="46" y="105"/>
                  <a:pt x="42" y="107"/>
                  <a:pt x="38" y="108"/>
                </a:cubicBezTo>
                <a:cubicBezTo>
                  <a:pt x="33" y="110"/>
                  <a:pt x="29" y="112"/>
                  <a:pt x="25" y="114"/>
                </a:cubicBezTo>
                <a:cubicBezTo>
                  <a:pt x="21" y="116"/>
                  <a:pt x="17" y="118"/>
                  <a:pt x="13" y="120"/>
                </a:cubicBezTo>
                <a:cubicBezTo>
                  <a:pt x="10" y="122"/>
                  <a:pt x="8" y="123"/>
                  <a:pt x="6" y="125"/>
                </a:cubicBezTo>
                <a:cubicBezTo>
                  <a:pt x="0" y="149"/>
                  <a:pt x="0" y="149"/>
                  <a:pt x="0" y="149"/>
                </a:cubicBezTo>
                <a:cubicBezTo>
                  <a:pt x="24" y="149"/>
                  <a:pt x="39" y="165"/>
                  <a:pt x="61" y="170"/>
                </a:cubicBezTo>
                <a:cubicBezTo>
                  <a:pt x="61" y="170"/>
                  <a:pt x="61" y="170"/>
                  <a:pt x="61" y="170"/>
                </a:cubicBezTo>
                <a:cubicBezTo>
                  <a:pt x="61" y="170"/>
                  <a:pt x="77" y="175"/>
                  <a:pt x="90" y="171"/>
                </a:cubicBezTo>
                <a:cubicBezTo>
                  <a:pt x="93" y="171"/>
                  <a:pt x="95" y="170"/>
                  <a:pt x="97" y="169"/>
                </a:cubicBezTo>
                <a:cubicBezTo>
                  <a:pt x="117" y="162"/>
                  <a:pt x="143" y="149"/>
                  <a:pt x="157" y="149"/>
                </a:cubicBezTo>
                <a:lnTo>
                  <a:pt x="151" y="125"/>
                </a:lnTo>
                <a:close/>
                <a:moveTo>
                  <a:pt x="62" y="158"/>
                </a:moveTo>
                <a:cubicBezTo>
                  <a:pt x="62" y="157"/>
                  <a:pt x="62" y="157"/>
                  <a:pt x="62" y="157"/>
                </a:cubicBezTo>
                <a:cubicBezTo>
                  <a:pt x="62" y="157"/>
                  <a:pt x="62" y="157"/>
                  <a:pt x="62" y="157"/>
                </a:cubicBezTo>
                <a:lnTo>
                  <a:pt x="62" y="158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63" name="Freeform 101"/>
          <p:cNvSpPr>
            <a:spLocks noEditPoints="1"/>
          </p:cNvSpPr>
          <p:nvPr/>
        </p:nvSpPr>
        <p:spPr bwMode="auto">
          <a:xfrm>
            <a:off x="6601864" y="5168038"/>
            <a:ext cx="447459" cy="413975"/>
          </a:xfrm>
          <a:custGeom>
            <a:avLst/>
            <a:gdLst/>
            <a:ahLst/>
            <a:cxnLst>
              <a:cxn ang="0">
                <a:pos x="39" y="36"/>
              </a:cxn>
              <a:cxn ang="0">
                <a:pos x="41" y="44"/>
              </a:cxn>
              <a:cxn ang="0">
                <a:pos x="35" y="50"/>
              </a:cxn>
              <a:cxn ang="0">
                <a:pos x="27" y="53"/>
              </a:cxn>
              <a:cxn ang="0">
                <a:pos x="18" y="53"/>
              </a:cxn>
              <a:cxn ang="0">
                <a:pos x="11" y="50"/>
              </a:cxn>
              <a:cxn ang="0">
                <a:pos x="4" y="44"/>
              </a:cxn>
              <a:cxn ang="0">
                <a:pos x="6" y="36"/>
              </a:cxn>
              <a:cxn ang="0">
                <a:pos x="0" y="28"/>
              </a:cxn>
              <a:cxn ang="0">
                <a:pos x="7" y="23"/>
              </a:cxn>
              <a:cxn ang="0">
                <a:pos x="4" y="18"/>
              </a:cxn>
              <a:cxn ang="0">
                <a:pos x="15" y="16"/>
              </a:cxn>
              <a:cxn ang="0">
                <a:pos x="19" y="8"/>
              </a:cxn>
              <a:cxn ang="0">
                <a:pos x="28" y="15"/>
              </a:cxn>
              <a:cxn ang="0">
                <a:pos x="35" y="12"/>
              </a:cxn>
              <a:cxn ang="0">
                <a:pos x="41" y="19"/>
              </a:cxn>
              <a:cxn ang="0">
                <a:pos x="45" y="27"/>
              </a:cxn>
              <a:cxn ang="0">
                <a:pos x="23" y="22"/>
              </a:cxn>
              <a:cxn ang="0">
                <a:pos x="32" y="31"/>
              </a:cxn>
              <a:cxn ang="0">
                <a:pos x="63" y="16"/>
              </a:cxn>
              <a:cxn ang="0">
                <a:pos x="64" y="24"/>
              </a:cxn>
              <a:cxn ang="0">
                <a:pos x="55" y="22"/>
              </a:cxn>
              <a:cxn ang="0">
                <a:pos x="46" y="24"/>
              </a:cxn>
              <a:cxn ang="0">
                <a:pos x="46" y="16"/>
              </a:cxn>
              <a:cxn ang="0">
                <a:pos x="46" y="9"/>
              </a:cxn>
              <a:cxn ang="0">
                <a:pos x="46" y="2"/>
              </a:cxn>
              <a:cxn ang="0">
                <a:pos x="55" y="4"/>
              </a:cxn>
              <a:cxn ang="0">
                <a:pos x="59" y="0"/>
              </a:cxn>
              <a:cxn ang="0">
                <a:pos x="62" y="7"/>
              </a:cxn>
              <a:cxn ang="0">
                <a:pos x="68" y="15"/>
              </a:cxn>
              <a:cxn ang="0">
                <a:pos x="62" y="55"/>
              </a:cxn>
              <a:cxn ang="0">
                <a:pos x="59" y="63"/>
              </a:cxn>
              <a:cxn ang="0">
                <a:pos x="54" y="59"/>
              </a:cxn>
              <a:cxn ang="0">
                <a:pos x="45" y="60"/>
              </a:cxn>
              <a:cxn ang="0">
                <a:pos x="41" y="52"/>
              </a:cxn>
              <a:cxn ang="0">
                <a:pos x="47" y="44"/>
              </a:cxn>
              <a:cxn ang="0">
                <a:pos x="50" y="36"/>
              </a:cxn>
              <a:cxn ang="0">
                <a:pos x="56" y="40"/>
              </a:cxn>
              <a:cxn ang="0">
                <a:pos x="64" y="39"/>
              </a:cxn>
              <a:cxn ang="0">
                <a:pos x="63" y="46"/>
              </a:cxn>
              <a:cxn ang="0">
                <a:pos x="55" y="8"/>
              </a:cxn>
              <a:cxn ang="0">
                <a:pos x="59" y="13"/>
              </a:cxn>
              <a:cxn ang="0">
                <a:pos x="50" y="49"/>
              </a:cxn>
              <a:cxn ang="0">
                <a:pos x="55" y="45"/>
              </a:cxn>
            </a:cxnLst>
            <a:rect l="0" t="0" r="r" b="b"/>
            <a:pathLst>
              <a:path w="68" h="63">
                <a:moveTo>
                  <a:pt x="45" y="35"/>
                </a:moveTo>
                <a:cubicBezTo>
                  <a:pt x="45" y="35"/>
                  <a:pt x="45" y="36"/>
                  <a:pt x="45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9" y="37"/>
                  <a:pt x="38" y="38"/>
                  <a:pt x="38" y="39"/>
                </a:cubicBezTo>
                <a:cubicBezTo>
                  <a:pt x="39" y="41"/>
                  <a:pt x="40" y="42"/>
                  <a:pt x="41" y="43"/>
                </a:cubicBezTo>
                <a:cubicBezTo>
                  <a:pt x="41" y="43"/>
                  <a:pt x="41" y="44"/>
                  <a:pt x="41" y="44"/>
                </a:cubicBezTo>
                <a:cubicBezTo>
                  <a:pt x="41" y="44"/>
                  <a:pt x="41" y="44"/>
                  <a:pt x="41" y="45"/>
                </a:cubicBezTo>
                <a:cubicBezTo>
                  <a:pt x="40" y="46"/>
                  <a:pt x="36" y="50"/>
                  <a:pt x="35" y="50"/>
                </a:cubicBezTo>
                <a:cubicBezTo>
                  <a:pt x="35" y="50"/>
                  <a:pt x="35" y="50"/>
                  <a:pt x="35" y="50"/>
                </a:cubicBezTo>
                <a:cubicBezTo>
                  <a:pt x="31" y="47"/>
                  <a:pt x="31" y="47"/>
                  <a:pt x="31" y="47"/>
                </a:cubicBezTo>
                <a:cubicBezTo>
                  <a:pt x="30" y="47"/>
                  <a:pt x="29" y="47"/>
                  <a:pt x="28" y="48"/>
                </a:cubicBezTo>
                <a:cubicBezTo>
                  <a:pt x="28" y="49"/>
                  <a:pt x="27" y="51"/>
                  <a:pt x="27" y="53"/>
                </a:cubicBezTo>
                <a:cubicBezTo>
                  <a:pt x="27" y="54"/>
                  <a:pt x="26" y="54"/>
                  <a:pt x="26" y="54"/>
                </a:cubicBezTo>
                <a:cubicBezTo>
                  <a:pt x="19" y="54"/>
                  <a:pt x="19" y="54"/>
                  <a:pt x="19" y="54"/>
                </a:cubicBezTo>
                <a:cubicBezTo>
                  <a:pt x="19" y="54"/>
                  <a:pt x="18" y="54"/>
                  <a:pt x="18" y="53"/>
                </a:cubicBezTo>
                <a:cubicBezTo>
                  <a:pt x="17" y="48"/>
                  <a:pt x="17" y="48"/>
                  <a:pt x="17" y="48"/>
                </a:cubicBezTo>
                <a:cubicBezTo>
                  <a:pt x="16" y="47"/>
                  <a:pt x="16" y="47"/>
                  <a:pt x="15" y="47"/>
                </a:cubicBezTo>
                <a:cubicBezTo>
                  <a:pt x="11" y="50"/>
                  <a:pt x="11" y="50"/>
                  <a:pt x="11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10" y="50"/>
                  <a:pt x="9" y="50"/>
                  <a:pt x="9" y="50"/>
                </a:cubicBezTo>
                <a:cubicBezTo>
                  <a:pt x="8" y="49"/>
                  <a:pt x="4" y="45"/>
                  <a:pt x="4" y="44"/>
                </a:cubicBezTo>
                <a:cubicBezTo>
                  <a:pt x="4" y="44"/>
                  <a:pt x="4" y="44"/>
                  <a:pt x="4" y="43"/>
                </a:cubicBezTo>
                <a:cubicBezTo>
                  <a:pt x="5" y="42"/>
                  <a:pt x="6" y="41"/>
                  <a:pt x="7" y="39"/>
                </a:cubicBezTo>
                <a:cubicBezTo>
                  <a:pt x="7" y="38"/>
                  <a:pt x="6" y="37"/>
                  <a:pt x="6" y="36"/>
                </a:cubicBezTo>
                <a:cubicBezTo>
                  <a:pt x="1" y="35"/>
                  <a:pt x="1" y="35"/>
                  <a:pt x="1" y="35"/>
                </a:cubicBezTo>
                <a:cubicBezTo>
                  <a:pt x="0" y="35"/>
                  <a:pt x="0" y="35"/>
                  <a:pt x="0" y="34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7"/>
                  <a:pt x="0" y="27"/>
                  <a:pt x="1" y="27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5"/>
                  <a:pt x="7" y="24"/>
                  <a:pt x="7" y="23"/>
                </a:cubicBezTo>
                <a:cubicBezTo>
                  <a:pt x="6" y="22"/>
                  <a:pt x="5" y="20"/>
                  <a:pt x="4" y="19"/>
                </a:cubicBezTo>
                <a:cubicBezTo>
                  <a:pt x="4" y="19"/>
                  <a:pt x="4" y="19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5" y="17"/>
                  <a:pt x="9" y="12"/>
                  <a:pt x="10" y="12"/>
                </a:cubicBezTo>
                <a:cubicBezTo>
                  <a:pt x="10" y="12"/>
                  <a:pt x="10" y="12"/>
                  <a:pt x="11" y="13"/>
                </a:cubicBezTo>
                <a:cubicBezTo>
                  <a:pt x="15" y="16"/>
                  <a:pt x="15" y="16"/>
                  <a:pt x="15" y="16"/>
                </a:cubicBezTo>
                <a:cubicBezTo>
                  <a:pt x="16" y="15"/>
                  <a:pt x="16" y="15"/>
                  <a:pt x="17" y="15"/>
                </a:cubicBezTo>
                <a:cubicBezTo>
                  <a:pt x="18" y="13"/>
                  <a:pt x="18" y="11"/>
                  <a:pt x="18" y="9"/>
                </a:cubicBezTo>
                <a:cubicBezTo>
                  <a:pt x="18" y="9"/>
                  <a:pt x="19" y="8"/>
                  <a:pt x="19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7" y="9"/>
                  <a:pt x="27" y="9"/>
                </a:cubicBezTo>
                <a:cubicBezTo>
                  <a:pt x="28" y="15"/>
                  <a:pt x="28" y="15"/>
                  <a:pt x="28" y="15"/>
                </a:cubicBezTo>
                <a:cubicBezTo>
                  <a:pt x="29" y="15"/>
                  <a:pt x="30" y="15"/>
                  <a:pt x="31" y="16"/>
                </a:cubicBezTo>
                <a:cubicBezTo>
                  <a:pt x="35" y="13"/>
                  <a:pt x="35" y="13"/>
                  <a:pt x="35" y="13"/>
                </a:cubicBezTo>
                <a:cubicBezTo>
                  <a:pt x="35" y="12"/>
                  <a:pt x="35" y="12"/>
                  <a:pt x="35" y="12"/>
                </a:cubicBezTo>
                <a:cubicBezTo>
                  <a:pt x="36" y="12"/>
                  <a:pt x="36" y="12"/>
                  <a:pt x="36" y="13"/>
                </a:cubicBezTo>
                <a:cubicBezTo>
                  <a:pt x="37" y="13"/>
                  <a:pt x="41" y="17"/>
                  <a:pt x="41" y="18"/>
                </a:cubicBezTo>
                <a:cubicBezTo>
                  <a:pt x="41" y="19"/>
                  <a:pt x="41" y="19"/>
                  <a:pt x="41" y="19"/>
                </a:cubicBezTo>
                <a:cubicBezTo>
                  <a:pt x="40" y="20"/>
                  <a:pt x="39" y="22"/>
                  <a:pt x="38" y="23"/>
                </a:cubicBezTo>
                <a:cubicBezTo>
                  <a:pt x="38" y="24"/>
                  <a:pt x="39" y="25"/>
                  <a:pt x="39" y="26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8"/>
                </a:cubicBezTo>
                <a:lnTo>
                  <a:pt x="45" y="35"/>
                </a:lnTo>
                <a:close/>
                <a:moveTo>
                  <a:pt x="23" y="22"/>
                </a:moveTo>
                <a:cubicBezTo>
                  <a:pt x="18" y="22"/>
                  <a:pt x="13" y="26"/>
                  <a:pt x="13" y="31"/>
                </a:cubicBezTo>
                <a:cubicBezTo>
                  <a:pt x="13" y="36"/>
                  <a:pt x="18" y="40"/>
                  <a:pt x="23" y="40"/>
                </a:cubicBezTo>
                <a:cubicBezTo>
                  <a:pt x="28" y="40"/>
                  <a:pt x="32" y="36"/>
                  <a:pt x="32" y="31"/>
                </a:cubicBezTo>
                <a:cubicBezTo>
                  <a:pt x="32" y="26"/>
                  <a:pt x="28" y="22"/>
                  <a:pt x="23" y="22"/>
                </a:cubicBezTo>
                <a:close/>
                <a:moveTo>
                  <a:pt x="68" y="15"/>
                </a:moveTo>
                <a:cubicBezTo>
                  <a:pt x="68" y="16"/>
                  <a:pt x="64" y="16"/>
                  <a:pt x="63" y="16"/>
                </a:cubicBezTo>
                <a:cubicBezTo>
                  <a:pt x="63" y="17"/>
                  <a:pt x="62" y="18"/>
                  <a:pt x="62" y="18"/>
                </a:cubicBezTo>
                <a:cubicBezTo>
                  <a:pt x="62" y="19"/>
                  <a:pt x="64" y="23"/>
                  <a:pt x="64" y="23"/>
                </a:cubicBezTo>
                <a:cubicBezTo>
                  <a:pt x="64" y="23"/>
                  <a:pt x="64" y="23"/>
                  <a:pt x="64" y="24"/>
                </a:cubicBezTo>
                <a:cubicBezTo>
                  <a:pt x="63" y="24"/>
                  <a:pt x="59" y="26"/>
                  <a:pt x="59" y="26"/>
                </a:cubicBezTo>
                <a:cubicBezTo>
                  <a:pt x="59" y="26"/>
                  <a:pt x="56" y="22"/>
                  <a:pt x="56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4" y="22"/>
                  <a:pt x="54" y="22"/>
                  <a:pt x="54" y="22"/>
                </a:cubicBezTo>
                <a:cubicBezTo>
                  <a:pt x="53" y="22"/>
                  <a:pt x="50" y="26"/>
                  <a:pt x="50" y="26"/>
                </a:cubicBezTo>
                <a:cubicBezTo>
                  <a:pt x="50" y="26"/>
                  <a:pt x="46" y="24"/>
                  <a:pt x="46" y="24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7" y="19"/>
                  <a:pt x="47" y="18"/>
                </a:cubicBezTo>
                <a:cubicBezTo>
                  <a:pt x="47" y="18"/>
                  <a:pt x="46" y="17"/>
                  <a:pt x="46" y="16"/>
                </a:cubicBezTo>
                <a:cubicBezTo>
                  <a:pt x="45" y="16"/>
                  <a:pt x="41" y="16"/>
                  <a:pt x="41" y="15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5" y="9"/>
                  <a:pt x="46" y="9"/>
                </a:cubicBezTo>
                <a:cubicBezTo>
                  <a:pt x="46" y="9"/>
                  <a:pt x="47" y="8"/>
                  <a:pt x="47" y="7"/>
                </a:cubicBezTo>
                <a:cubicBezTo>
                  <a:pt x="47" y="7"/>
                  <a:pt x="45" y="3"/>
                  <a:pt x="45" y="2"/>
                </a:cubicBezTo>
                <a:cubicBezTo>
                  <a:pt x="45" y="2"/>
                  <a:pt x="45" y="2"/>
                  <a:pt x="46" y="2"/>
                </a:cubicBezTo>
                <a:cubicBezTo>
                  <a:pt x="46" y="2"/>
                  <a:pt x="50" y="0"/>
                  <a:pt x="50" y="0"/>
                </a:cubicBezTo>
                <a:cubicBezTo>
                  <a:pt x="50" y="0"/>
                  <a:pt x="53" y="3"/>
                  <a:pt x="54" y="4"/>
                </a:cubicBezTo>
                <a:cubicBezTo>
                  <a:pt x="54" y="4"/>
                  <a:pt x="54" y="4"/>
                  <a:pt x="55" y="4"/>
                </a:cubicBezTo>
                <a:cubicBezTo>
                  <a:pt x="55" y="4"/>
                  <a:pt x="55" y="4"/>
                  <a:pt x="56" y="4"/>
                </a:cubicBezTo>
                <a:cubicBezTo>
                  <a:pt x="57" y="2"/>
                  <a:pt x="58" y="1"/>
                  <a:pt x="59" y="0"/>
                </a:cubicBezTo>
                <a:cubicBezTo>
                  <a:pt x="59" y="0"/>
                  <a:pt x="59" y="0"/>
                  <a:pt x="59" y="0"/>
                </a:cubicBezTo>
                <a:cubicBezTo>
                  <a:pt x="59" y="0"/>
                  <a:pt x="63" y="2"/>
                  <a:pt x="64" y="2"/>
                </a:cubicBezTo>
                <a:cubicBezTo>
                  <a:pt x="64" y="2"/>
                  <a:pt x="64" y="2"/>
                  <a:pt x="64" y="2"/>
                </a:cubicBezTo>
                <a:cubicBezTo>
                  <a:pt x="64" y="3"/>
                  <a:pt x="62" y="7"/>
                  <a:pt x="62" y="7"/>
                </a:cubicBezTo>
                <a:cubicBezTo>
                  <a:pt x="62" y="8"/>
                  <a:pt x="63" y="9"/>
                  <a:pt x="63" y="9"/>
                </a:cubicBezTo>
                <a:cubicBezTo>
                  <a:pt x="64" y="9"/>
                  <a:pt x="68" y="10"/>
                  <a:pt x="68" y="10"/>
                </a:cubicBezTo>
                <a:lnTo>
                  <a:pt x="68" y="15"/>
                </a:lnTo>
                <a:close/>
                <a:moveTo>
                  <a:pt x="68" y="52"/>
                </a:moveTo>
                <a:cubicBezTo>
                  <a:pt x="68" y="52"/>
                  <a:pt x="64" y="53"/>
                  <a:pt x="63" y="53"/>
                </a:cubicBezTo>
                <a:cubicBezTo>
                  <a:pt x="63" y="54"/>
                  <a:pt x="62" y="54"/>
                  <a:pt x="62" y="55"/>
                </a:cubicBezTo>
                <a:cubicBezTo>
                  <a:pt x="62" y="56"/>
                  <a:pt x="64" y="59"/>
                  <a:pt x="64" y="60"/>
                </a:cubicBezTo>
                <a:cubicBezTo>
                  <a:pt x="64" y="60"/>
                  <a:pt x="64" y="60"/>
                  <a:pt x="64" y="60"/>
                </a:cubicBezTo>
                <a:cubicBezTo>
                  <a:pt x="63" y="60"/>
                  <a:pt x="59" y="63"/>
                  <a:pt x="59" y="63"/>
                </a:cubicBezTo>
                <a:cubicBezTo>
                  <a:pt x="59" y="63"/>
                  <a:pt x="56" y="59"/>
                  <a:pt x="56" y="59"/>
                </a:cubicBezTo>
                <a:cubicBezTo>
                  <a:pt x="55" y="59"/>
                  <a:pt x="55" y="59"/>
                  <a:pt x="55" y="59"/>
                </a:cubicBezTo>
                <a:cubicBezTo>
                  <a:pt x="54" y="59"/>
                  <a:pt x="54" y="59"/>
                  <a:pt x="54" y="59"/>
                </a:cubicBezTo>
                <a:cubicBezTo>
                  <a:pt x="53" y="59"/>
                  <a:pt x="50" y="63"/>
                  <a:pt x="50" y="63"/>
                </a:cubicBezTo>
                <a:cubicBezTo>
                  <a:pt x="50" y="63"/>
                  <a:pt x="46" y="60"/>
                  <a:pt x="46" y="60"/>
                </a:cubicBezTo>
                <a:cubicBezTo>
                  <a:pt x="45" y="60"/>
                  <a:pt x="45" y="60"/>
                  <a:pt x="45" y="60"/>
                </a:cubicBezTo>
                <a:cubicBezTo>
                  <a:pt x="45" y="59"/>
                  <a:pt x="47" y="56"/>
                  <a:pt x="47" y="55"/>
                </a:cubicBezTo>
                <a:cubicBezTo>
                  <a:pt x="47" y="54"/>
                  <a:pt x="46" y="54"/>
                  <a:pt x="46" y="53"/>
                </a:cubicBezTo>
                <a:cubicBezTo>
                  <a:pt x="45" y="53"/>
                  <a:pt x="41" y="52"/>
                  <a:pt x="41" y="52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6"/>
                  <a:pt x="45" y="46"/>
                  <a:pt x="46" y="46"/>
                </a:cubicBezTo>
                <a:cubicBezTo>
                  <a:pt x="46" y="45"/>
                  <a:pt x="47" y="45"/>
                  <a:pt x="47" y="44"/>
                </a:cubicBezTo>
                <a:cubicBezTo>
                  <a:pt x="47" y="43"/>
                  <a:pt x="45" y="40"/>
                  <a:pt x="45" y="39"/>
                </a:cubicBezTo>
                <a:cubicBezTo>
                  <a:pt x="45" y="39"/>
                  <a:pt x="45" y="39"/>
                  <a:pt x="46" y="39"/>
                </a:cubicBezTo>
                <a:cubicBezTo>
                  <a:pt x="46" y="39"/>
                  <a:pt x="50" y="36"/>
                  <a:pt x="50" y="36"/>
                </a:cubicBezTo>
                <a:cubicBezTo>
                  <a:pt x="50" y="36"/>
                  <a:pt x="53" y="40"/>
                  <a:pt x="54" y="40"/>
                </a:cubicBezTo>
                <a:cubicBezTo>
                  <a:pt x="54" y="40"/>
                  <a:pt x="54" y="40"/>
                  <a:pt x="55" y="40"/>
                </a:cubicBezTo>
                <a:cubicBezTo>
                  <a:pt x="55" y="40"/>
                  <a:pt x="55" y="40"/>
                  <a:pt x="56" y="40"/>
                </a:cubicBezTo>
                <a:cubicBezTo>
                  <a:pt x="57" y="39"/>
                  <a:pt x="58" y="38"/>
                  <a:pt x="59" y="36"/>
                </a:cubicBezTo>
                <a:cubicBezTo>
                  <a:pt x="59" y="36"/>
                  <a:pt x="59" y="36"/>
                  <a:pt x="59" y="36"/>
                </a:cubicBezTo>
                <a:cubicBezTo>
                  <a:pt x="59" y="36"/>
                  <a:pt x="63" y="39"/>
                  <a:pt x="64" y="39"/>
                </a:cubicBezTo>
                <a:cubicBezTo>
                  <a:pt x="64" y="39"/>
                  <a:pt x="64" y="39"/>
                  <a:pt x="64" y="39"/>
                </a:cubicBezTo>
                <a:cubicBezTo>
                  <a:pt x="64" y="40"/>
                  <a:pt x="62" y="43"/>
                  <a:pt x="62" y="44"/>
                </a:cubicBezTo>
                <a:cubicBezTo>
                  <a:pt x="62" y="45"/>
                  <a:pt x="63" y="45"/>
                  <a:pt x="63" y="46"/>
                </a:cubicBezTo>
                <a:cubicBezTo>
                  <a:pt x="64" y="46"/>
                  <a:pt x="68" y="46"/>
                  <a:pt x="68" y="47"/>
                </a:cubicBezTo>
                <a:lnTo>
                  <a:pt x="68" y="52"/>
                </a:lnTo>
                <a:close/>
                <a:moveTo>
                  <a:pt x="55" y="8"/>
                </a:moveTo>
                <a:cubicBezTo>
                  <a:pt x="52" y="8"/>
                  <a:pt x="50" y="10"/>
                  <a:pt x="50" y="13"/>
                </a:cubicBezTo>
                <a:cubicBezTo>
                  <a:pt x="50" y="15"/>
                  <a:pt x="52" y="17"/>
                  <a:pt x="55" y="17"/>
                </a:cubicBezTo>
                <a:cubicBezTo>
                  <a:pt x="57" y="17"/>
                  <a:pt x="59" y="15"/>
                  <a:pt x="59" y="13"/>
                </a:cubicBezTo>
                <a:cubicBezTo>
                  <a:pt x="59" y="10"/>
                  <a:pt x="57" y="8"/>
                  <a:pt x="55" y="8"/>
                </a:cubicBezTo>
                <a:close/>
                <a:moveTo>
                  <a:pt x="55" y="45"/>
                </a:moveTo>
                <a:cubicBezTo>
                  <a:pt x="52" y="45"/>
                  <a:pt x="50" y="47"/>
                  <a:pt x="50" y="49"/>
                </a:cubicBezTo>
                <a:cubicBezTo>
                  <a:pt x="50" y="52"/>
                  <a:pt x="52" y="54"/>
                  <a:pt x="55" y="54"/>
                </a:cubicBezTo>
                <a:cubicBezTo>
                  <a:pt x="57" y="54"/>
                  <a:pt x="59" y="52"/>
                  <a:pt x="59" y="49"/>
                </a:cubicBezTo>
                <a:cubicBezTo>
                  <a:pt x="59" y="47"/>
                  <a:pt x="57" y="45"/>
                  <a:pt x="55" y="45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67" name="Freeform 64"/>
          <p:cNvSpPr>
            <a:spLocks noEditPoints="1"/>
          </p:cNvSpPr>
          <p:nvPr/>
        </p:nvSpPr>
        <p:spPr bwMode="auto">
          <a:xfrm rot="19719836">
            <a:off x="8331090" y="4759436"/>
            <a:ext cx="229058" cy="344873"/>
          </a:xfrm>
          <a:custGeom>
            <a:avLst/>
            <a:gdLst/>
            <a:ahLst/>
            <a:cxnLst>
              <a:cxn ang="0">
                <a:pos x="37" y="20"/>
              </a:cxn>
              <a:cxn ang="0">
                <a:pos x="20" y="40"/>
              </a:cxn>
              <a:cxn ang="0">
                <a:pos x="11" y="47"/>
              </a:cxn>
              <a:cxn ang="0">
                <a:pos x="11" y="48"/>
              </a:cxn>
              <a:cxn ang="0">
                <a:pos x="15" y="54"/>
              </a:cxn>
              <a:cxn ang="0">
                <a:pos x="7" y="62"/>
              </a:cxn>
              <a:cxn ang="0">
                <a:pos x="0" y="54"/>
              </a:cxn>
              <a:cxn ang="0">
                <a:pos x="4" y="48"/>
              </a:cxn>
              <a:cxn ang="0">
                <a:pos x="4" y="15"/>
              </a:cxn>
              <a:cxn ang="0">
                <a:pos x="0" y="8"/>
              </a:cxn>
              <a:cxn ang="0">
                <a:pos x="7" y="0"/>
              </a:cxn>
              <a:cxn ang="0">
                <a:pos x="15" y="8"/>
              </a:cxn>
              <a:cxn ang="0">
                <a:pos x="11" y="15"/>
              </a:cxn>
              <a:cxn ang="0">
                <a:pos x="11" y="35"/>
              </a:cxn>
              <a:cxn ang="0">
                <a:pos x="18" y="33"/>
              </a:cxn>
              <a:cxn ang="0">
                <a:pos x="29" y="20"/>
              </a:cxn>
              <a:cxn ang="0">
                <a:pos x="25" y="13"/>
              </a:cxn>
              <a:cxn ang="0">
                <a:pos x="33" y="6"/>
              </a:cxn>
              <a:cxn ang="0">
                <a:pos x="41" y="13"/>
              </a:cxn>
              <a:cxn ang="0">
                <a:pos x="37" y="20"/>
              </a:cxn>
              <a:cxn ang="0">
                <a:pos x="7" y="4"/>
              </a:cxn>
              <a:cxn ang="0">
                <a:pos x="4" y="8"/>
              </a:cxn>
              <a:cxn ang="0">
                <a:pos x="7" y="12"/>
              </a:cxn>
              <a:cxn ang="0">
                <a:pos x="11" y="8"/>
              </a:cxn>
              <a:cxn ang="0">
                <a:pos x="7" y="4"/>
              </a:cxn>
              <a:cxn ang="0">
                <a:pos x="7" y="51"/>
              </a:cxn>
              <a:cxn ang="0">
                <a:pos x="4" y="54"/>
              </a:cxn>
              <a:cxn ang="0">
                <a:pos x="7" y="58"/>
              </a:cxn>
              <a:cxn ang="0">
                <a:pos x="11" y="54"/>
              </a:cxn>
              <a:cxn ang="0">
                <a:pos x="7" y="51"/>
              </a:cxn>
              <a:cxn ang="0">
                <a:pos x="33" y="9"/>
              </a:cxn>
              <a:cxn ang="0">
                <a:pos x="29" y="13"/>
              </a:cxn>
              <a:cxn ang="0">
                <a:pos x="33" y="17"/>
              </a:cxn>
              <a:cxn ang="0">
                <a:pos x="37" y="13"/>
              </a:cxn>
              <a:cxn ang="0">
                <a:pos x="33" y="9"/>
              </a:cxn>
            </a:cxnLst>
            <a:rect l="0" t="0" r="r" b="b"/>
            <a:pathLst>
              <a:path w="41" h="62">
                <a:moveTo>
                  <a:pt x="37" y="20"/>
                </a:moveTo>
                <a:cubicBezTo>
                  <a:pt x="37" y="34"/>
                  <a:pt x="27" y="38"/>
                  <a:pt x="20" y="40"/>
                </a:cubicBezTo>
                <a:cubicBezTo>
                  <a:pt x="13" y="42"/>
                  <a:pt x="11" y="43"/>
                  <a:pt x="11" y="47"/>
                </a:cubicBezTo>
                <a:cubicBezTo>
                  <a:pt x="11" y="48"/>
                  <a:pt x="11" y="48"/>
                  <a:pt x="11" y="48"/>
                </a:cubicBezTo>
                <a:cubicBezTo>
                  <a:pt x="14" y="49"/>
                  <a:pt x="15" y="52"/>
                  <a:pt x="15" y="54"/>
                </a:cubicBezTo>
                <a:cubicBezTo>
                  <a:pt x="15" y="59"/>
                  <a:pt x="12" y="62"/>
                  <a:pt x="7" y="62"/>
                </a:cubicBezTo>
                <a:cubicBezTo>
                  <a:pt x="3" y="62"/>
                  <a:pt x="0" y="59"/>
                  <a:pt x="0" y="54"/>
                </a:cubicBezTo>
                <a:cubicBezTo>
                  <a:pt x="0" y="52"/>
                  <a:pt x="1" y="49"/>
                  <a:pt x="4" y="48"/>
                </a:cubicBezTo>
                <a:cubicBezTo>
                  <a:pt x="4" y="15"/>
                  <a:pt x="4" y="15"/>
                  <a:pt x="4" y="15"/>
                </a:cubicBezTo>
                <a:cubicBezTo>
                  <a:pt x="1" y="14"/>
                  <a:pt x="0" y="11"/>
                  <a:pt x="0" y="8"/>
                </a:cubicBezTo>
                <a:cubicBezTo>
                  <a:pt x="0" y="4"/>
                  <a:pt x="3" y="0"/>
                  <a:pt x="7" y="0"/>
                </a:cubicBezTo>
                <a:cubicBezTo>
                  <a:pt x="12" y="0"/>
                  <a:pt x="15" y="4"/>
                  <a:pt x="15" y="8"/>
                </a:cubicBezTo>
                <a:cubicBezTo>
                  <a:pt x="15" y="11"/>
                  <a:pt x="14" y="14"/>
                  <a:pt x="11" y="15"/>
                </a:cubicBezTo>
                <a:cubicBezTo>
                  <a:pt x="11" y="35"/>
                  <a:pt x="11" y="35"/>
                  <a:pt x="11" y="35"/>
                </a:cubicBezTo>
                <a:cubicBezTo>
                  <a:pt x="13" y="34"/>
                  <a:pt x="16" y="33"/>
                  <a:pt x="18" y="33"/>
                </a:cubicBezTo>
                <a:cubicBezTo>
                  <a:pt x="25" y="30"/>
                  <a:pt x="29" y="28"/>
                  <a:pt x="29" y="20"/>
                </a:cubicBezTo>
                <a:cubicBezTo>
                  <a:pt x="27" y="19"/>
                  <a:pt x="25" y="16"/>
                  <a:pt x="25" y="13"/>
                </a:cubicBezTo>
                <a:cubicBezTo>
                  <a:pt x="25" y="9"/>
                  <a:pt x="29" y="6"/>
                  <a:pt x="33" y="6"/>
                </a:cubicBezTo>
                <a:cubicBezTo>
                  <a:pt x="37" y="6"/>
                  <a:pt x="41" y="9"/>
                  <a:pt x="41" y="13"/>
                </a:cubicBezTo>
                <a:cubicBezTo>
                  <a:pt x="41" y="16"/>
                  <a:pt x="39" y="19"/>
                  <a:pt x="37" y="20"/>
                </a:cubicBezTo>
                <a:close/>
                <a:moveTo>
                  <a:pt x="7" y="4"/>
                </a:moveTo>
                <a:cubicBezTo>
                  <a:pt x="5" y="4"/>
                  <a:pt x="4" y="6"/>
                  <a:pt x="4" y="8"/>
                </a:cubicBezTo>
                <a:cubicBezTo>
                  <a:pt x="4" y="10"/>
                  <a:pt x="5" y="12"/>
                  <a:pt x="7" y="12"/>
                </a:cubicBezTo>
                <a:cubicBezTo>
                  <a:pt x="10" y="12"/>
                  <a:pt x="11" y="10"/>
                  <a:pt x="11" y="8"/>
                </a:cubicBezTo>
                <a:cubicBezTo>
                  <a:pt x="11" y="6"/>
                  <a:pt x="10" y="4"/>
                  <a:pt x="7" y="4"/>
                </a:cubicBezTo>
                <a:close/>
                <a:moveTo>
                  <a:pt x="7" y="51"/>
                </a:moveTo>
                <a:cubicBezTo>
                  <a:pt x="5" y="51"/>
                  <a:pt x="4" y="52"/>
                  <a:pt x="4" y="54"/>
                </a:cubicBezTo>
                <a:cubicBezTo>
                  <a:pt x="4" y="57"/>
                  <a:pt x="5" y="58"/>
                  <a:pt x="7" y="58"/>
                </a:cubicBezTo>
                <a:cubicBezTo>
                  <a:pt x="10" y="58"/>
                  <a:pt x="11" y="57"/>
                  <a:pt x="11" y="54"/>
                </a:cubicBezTo>
                <a:cubicBezTo>
                  <a:pt x="11" y="52"/>
                  <a:pt x="10" y="51"/>
                  <a:pt x="7" y="51"/>
                </a:cubicBezTo>
                <a:close/>
                <a:moveTo>
                  <a:pt x="33" y="9"/>
                </a:moveTo>
                <a:cubicBezTo>
                  <a:pt x="31" y="9"/>
                  <a:pt x="29" y="11"/>
                  <a:pt x="29" y="13"/>
                </a:cubicBezTo>
                <a:cubicBezTo>
                  <a:pt x="29" y="15"/>
                  <a:pt x="31" y="17"/>
                  <a:pt x="33" y="17"/>
                </a:cubicBezTo>
                <a:cubicBezTo>
                  <a:pt x="35" y="17"/>
                  <a:pt x="37" y="15"/>
                  <a:pt x="37" y="13"/>
                </a:cubicBezTo>
                <a:cubicBezTo>
                  <a:pt x="37" y="11"/>
                  <a:pt x="35" y="9"/>
                  <a:pt x="33" y="9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68" name="Freeform 118"/>
          <p:cNvSpPr>
            <a:spLocks noEditPoints="1"/>
          </p:cNvSpPr>
          <p:nvPr/>
        </p:nvSpPr>
        <p:spPr bwMode="auto">
          <a:xfrm>
            <a:off x="7207120" y="4361565"/>
            <a:ext cx="236538" cy="230188"/>
          </a:xfrm>
          <a:custGeom>
            <a:avLst/>
            <a:gdLst/>
            <a:ahLst/>
            <a:cxnLst>
              <a:cxn ang="0">
                <a:pos x="53" y="58"/>
              </a:cxn>
              <a:cxn ang="0">
                <a:pos x="31" y="67"/>
              </a:cxn>
              <a:cxn ang="0">
                <a:pos x="0" y="36"/>
              </a:cxn>
              <a:cxn ang="0">
                <a:pos x="31" y="5"/>
              </a:cxn>
              <a:cxn ang="0">
                <a:pos x="31" y="36"/>
              </a:cxn>
              <a:cxn ang="0">
                <a:pos x="53" y="58"/>
              </a:cxn>
              <a:cxn ang="0">
                <a:pos x="36" y="31"/>
              </a:cxn>
              <a:cxn ang="0">
                <a:pos x="36" y="0"/>
              </a:cxn>
              <a:cxn ang="0">
                <a:pos x="67" y="31"/>
              </a:cxn>
              <a:cxn ang="0">
                <a:pos x="36" y="31"/>
              </a:cxn>
              <a:cxn ang="0">
                <a:pos x="69" y="36"/>
              </a:cxn>
              <a:cxn ang="0">
                <a:pos x="60" y="58"/>
              </a:cxn>
              <a:cxn ang="0">
                <a:pos x="38" y="36"/>
              </a:cxn>
              <a:cxn ang="0">
                <a:pos x="69" y="36"/>
              </a:cxn>
            </a:cxnLst>
            <a:rect l="0" t="0" r="r" b="b"/>
            <a:pathLst>
              <a:path w="69" h="67">
                <a:moveTo>
                  <a:pt x="53" y="58"/>
                </a:moveTo>
                <a:cubicBezTo>
                  <a:pt x="47" y="64"/>
                  <a:pt x="39" y="67"/>
                  <a:pt x="31" y="67"/>
                </a:cubicBezTo>
                <a:cubicBezTo>
                  <a:pt x="14" y="67"/>
                  <a:pt x="0" y="53"/>
                  <a:pt x="0" y="36"/>
                </a:cubicBezTo>
                <a:cubicBezTo>
                  <a:pt x="0" y="19"/>
                  <a:pt x="14" y="5"/>
                  <a:pt x="31" y="5"/>
                </a:cubicBezTo>
                <a:cubicBezTo>
                  <a:pt x="31" y="36"/>
                  <a:pt x="31" y="36"/>
                  <a:pt x="31" y="36"/>
                </a:cubicBezTo>
                <a:lnTo>
                  <a:pt x="53" y="58"/>
                </a:lnTo>
                <a:close/>
                <a:moveTo>
                  <a:pt x="36" y="31"/>
                </a:moveTo>
                <a:cubicBezTo>
                  <a:pt x="36" y="0"/>
                  <a:pt x="36" y="0"/>
                  <a:pt x="36" y="0"/>
                </a:cubicBezTo>
                <a:cubicBezTo>
                  <a:pt x="53" y="0"/>
                  <a:pt x="67" y="14"/>
                  <a:pt x="67" y="31"/>
                </a:cubicBezTo>
                <a:lnTo>
                  <a:pt x="36" y="31"/>
                </a:lnTo>
                <a:close/>
                <a:moveTo>
                  <a:pt x="69" y="36"/>
                </a:moveTo>
                <a:cubicBezTo>
                  <a:pt x="69" y="45"/>
                  <a:pt x="66" y="53"/>
                  <a:pt x="60" y="58"/>
                </a:cubicBezTo>
                <a:cubicBezTo>
                  <a:pt x="38" y="36"/>
                  <a:pt x="38" y="36"/>
                  <a:pt x="38" y="36"/>
                </a:cubicBezTo>
                <a:lnTo>
                  <a:pt x="69" y="3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grpSp>
        <p:nvGrpSpPr>
          <p:cNvPr id="178" name="Group 177"/>
          <p:cNvGrpSpPr/>
          <p:nvPr/>
        </p:nvGrpSpPr>
        <p:grpSpPr>
          <a:xfrm>
            <a:off x="7376983" y="5417253"/>
            <a:ext cx="1282700" cy="1400175"/>
            <a:chOff x="6783893" y="2688023"/>
            <a:chExt cx="1282700" cy="1400175"/>
          </a:xfrm>
        </p:grpSpPr>
        <p:sp>
          <p:nvSpPr>
            <p:cNvPr id="1133" name="Freeform 109"/>
            <p:cNvSpPr/>
            <p:nvPr/>
          </p:nvSpPr>
          <p:spPr bwMode="auto">
            <a:xfrm>
              <a:off x="7182355" y="3343660"/>
              <a:ext cx="884238" cy="744538"/>
            </a:xfrm>
            <a:custGeom>
              <a:avLst/>
              <a:gdLst/>
              <a:ahLst/>
              <a:cxnLst>
                <a:cxn ang="0">
                  <a:pos x="557" y="0"/>
                </a:cxn>
                <a:cxn ang="0">
                  <a:pos x="441" y="296"/>
                </a:cxn>
                <a:cxn ang="0">
                  <a:pos x="0" y="469"/>
                </a:cxn>
                <a:cxn ang="0">
                  <a:pos x="118" y="170"/>
                </a:cxn>
                <a:cxn ang="0">
                  <a:pos x="557" y="0"/>
                </a:cxn>
              </a:cxnLst>
              <a:rect l="0" t="0" r="r" b="b"/>
              <a:pathLst>
                <a:path w="557" h="469">
                  <a:moveTo>
                    <a:pt x="557" y="0"/>
                  </a:moveTo>
                  <a:lnTo>
                    <a:pt x="441" y="296"/>
                  </a:lnTo>
                  <a:lnTo>
                    <a:pt x="0" y="469"/>
                  </a:lnTo>
                  <a:lnTo>
                    <a:pt x="118" y="170"/>
                  </a:lnTo>
                  <a:lnTo>
                    <a:pt x="557" y="0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34" name="Freeform 110"/>
            <p:cNvSpPr/>
            <p:nvPr/>
          </p:nvSpPr>
          <p:spPr bwMode="auto">
            <a:xfrm>
              <a:off x="6783893" y="2905510"/>
              <a:ext cx="585788" cy="1182688"/>
            </a:xfrm>
            <a:custGeom>
              <a:avLst/>
              <a:gdLst/>
              <a:ahLst/>
              <a:cxnLst>
                <a:cxn ang="0">
                  <a:pos x="369" y="446"/>
                </a:cxn>
                <a:cxn ang="0">
                  <a:pos x="251" y="745"/>
                </a:cxn>
                <a:cxn ang="0">
                  <a:pos x="0" y="297"/>
                </a:cxn>
                <a:cxn ang="0">
                  <a:pos x="118" y="0"/>
                </a:cxn>
                <a:cxn ang="0">
                  <a:pos x="369" y="446"/>
                </a:cxn>
              </a:cxnLst>
              <a:rect l="0" t="0" r="r" b="b"/>
              <a:pathLst>
                <a:path w="369" h="745">
                  <a:moveTo>
                    <a:pt x="369" y="446"/>
                  </a:moveTo>
                  <a:lnTo>
                    <a:pt x="251" y="745"/>
                  </a:lnTo>
                  <a:lnTo>
                    <a:pt x="0" y="297"/>
                  </a:lnTo>
                  <a:lnTo>
                    <a:pt x="118" y="0"/>
                  </a:lnTo>
                  <a:lnTo>
                    <a:pt x="369" y="446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35" name="Freeform 111"/>
            <p:cNvSpPr/>
            <p:nvPr/>
          </p:nvSpPr>
          <p:spPr bwMode="auto">
            <a:xfrm>
              <a:off x="6971218" y="2688023"/>
              <a:ext cx="1095375" cy="925513"/>
            </a:xfrm>
            <a:custGeom>
              <a:avLst/>
              <a:gdLst/>
              <a:ahLst/>
              <a:cxnLst>
                <a:cxn ang="0">
                  <a:pos x="0" y="58"/>
                </a:cxn>
                <a:cxn ang="0">
                  <a:pos x="94" y="28"/>
                </a:cxn>
                <a:cxn ang="0">
                  <a:pos x="183" y="0"/>
                </a:cxn>
                <a:cxn ang="0">
                  <a:pos x="236" y="85"/>
                </a:cxn>
                <a:cxn ang="0">
                  <a:pos x="291" y="174"/>
                </a:cxn>
                <a:cxn ang="0">
                  <a:pos x="202" y="209"/>
                </a:cxn>
                <a:cxn ang="0">
                  <a:pos x="106" y="246"/>
                </a:cxn>
                <a:cxn ang="0">
                  <a:pos x="51" y="150"/>
                </a:cxn>
                <a:cxn ang="0">
                  <a:pos x="0" y="58"/>
                </a:cxn>
              </a:cxnLst>
              <a:rect l="0" t="0" r="r" b="b"/>
              <a:pathLst>
                <a:path w="291" h="246">
                  <a:moveTo>
                    <a:pt x="0" y="58"/>
                  </a:moveTo>
                  <a:cubicBezTo>
                    <a:pt x="32" y="48"/>
                    <a:pt x="63" y="38"/>
                    <a:pt x="94" y="28"/>
                  </a:cubicBezTo>
                  <a:cubicBezTo>
                    <a:pt x="124" y="19"/>
                    <a:pt x="154" y="10"/>
                    <a:pt x="183" y="0"/>
                  </a:cubicBezTo>
                  <a:cubicBezTo>
                    <a:pt x="200" y="28"/>
                    <a:pt x="218" y="56"/>
                    <a:pt x="236" y="85"/>
                  </a:cubicBezTo>
                  <a:cubicBezTo>
                    <a:pt x="254" y="114"/>
                    <a:pt x="273" y="144"/>
                    <a:pt x="291" y="174"/>
                  </a:cubicBezTo>
                  <a:cubicBezTo>
                    <a:pt x="262" y="185"/>
                    <a:pt x="232" y="197"/>
                    <a:pt x="202" y="209"/>
                  </a:cubicBezTo>
                  <a:cubicBezTo>
                    <a:pt x="170" y="221"/>
                    <a:pt x="138" y="234"/>
                    <a:pt x="106" y="246"/>
                  </a:cubicBezTo>
                  <a:cubicBezTo>
                    <a:pt x="87" y="214"/>
                    <a:pt x="69" y="182"/>
                    <a:pt x="51" y="150"/>
                  </a:cubicBezTo>
                  <a:cubicBezTo>
                    <a:pt x="34" y="119"/>
                    <a:pt x="17" y="88"/>
                    <a:pt x="0" y="5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182" name="Freeform 122"/>
          <p:cNvSpPr>
            <a:spLocks noEditPoints="1"/>
          </p:cNvSpPr>
          <p:nvPr/>
        </p:nvSpPr>
        <p:spPr bwMode="auto">
          <a:xfrm rot="20052358">
            <a:off x="7974964" y="5681008"/>
            <a:ext cx="268287" cy="385850"/>
          </a:xfrm>
          <a:custGeom>
            <a:avLst/>
            <a:gdLst/>
            <a:ahLst/>
            <a:cxnLst>
              <a:cxn ang="0">
                <a:pos x="41" y="29"/>
              </a:cxn>
              <a:cxn ang="0">
                <a:pos x="23" y="50"/>
              </a:cxn>
              <a:cxn ang="0">
                <a:pos x="23" y="55"/>
              </a:cxn>
              <a:cxn ang="0">
                <a:pos x="32" y="55"/>
              </a:cxn>
              <a:cxn ang="0">
                <a:pos x="34" y="57"/>
              </a:cxn>
              <a:cxn ang="0">
                <a:pos x="32" y="59"/>
              </a:cxn>
              <a:cxn ang="0">
                <a:pos x="9" y="59"/>
              </a:cxn>
              <a:cxn ang="0">
                <a:pos x="7" y="57"/>
              </a:cxn>
              <a:cxn ang="0">
                <a:pos x="9" y="55"/>
              </a:cxn>
              <a:cxn ang="0">
                <a:pos x="18" y="55"/>
              </a:cxn>
              <a:cxn ang="0">
                <a:pos x="18" y="50"/>
              </a:cxn>
              <a:cxn ang="0">
                <a:pos x="0" y="29"/>
              </a:cxn>
              <a:cxn ang="0">
                <a:pos x="0" y="25"/>
              </a:cxn>
              <a:cxn ang="0">
                <a:pos x="2" y="23"/>
              </a:cxn>
              <a:cxn ang="0">
                <a:pos x="4" y="25"/>
              </a:cxn>
              <a:cxn ang="0">
                <a:pos x="4" y="29"/>
              </a:cxn>
              <a:cxn ang="0">
                <a:pos x="20" y="45"/>
              </a:cxn>
              <a:cxn ang="0">
                <a:pos x="36" y="29"/>
              </a:cxn>
              <a:cxn ang="0">
                <a:pos x="36" y="25"/>
              </a:cxn>
              <a:cxn ang="0">
                <a:pos x="39" y="23"/>
              </a:cxn>
              <a:cxn ang="0">
                <a:pos x="41" y="25"/>
              </a:cxn>
              <a:cxn ang="0">
                <a:pos x="41" y="29"/>
              </a:cxn>
              <a:cxn ang="0">
                <a:pos x="32" y="29"/>
              </a:cxn>
              <a:cxn ang="0">
                <a:pos x="20" y="41"/>
              </a:cxn>
              <a:cxn ang="0">
                <a:pos x="9" y="29"/>
              </a:cxn>
              <a:cxn ang="0">
                <a:pos x="9" y="11"/>
              </a:cxn>
              <a:cxn ang="0">
                <a:pos x="20" y="0"/>
              </a:cxn>
              <a:cxn ang="0">
                <a:pos x="32" y="11"/>
              </a:cxn>
              <a:cxn ang="0">
                <a:pos x="32" y="29"/>
              </a:cxn>
            </a:cxnLst>
            <a:rect l="0" t="0" r="r" b="b"/>
            <a:pathLst>
              <a:path w="41" h="59">
                <a:moveTo>
                  <a:pt x="41" y="29"/>
                </a:moveTo>
                <a:cubicBezTo>
                  <a:pt x="41" y="40"/>
                  <a:pt x="33" y="49"/>
                  <a:pt x="23" y="50"/>
                </a:cubicBezTo>
                <a:cubicBezTo>
                  <a:pt x="23" y="55"/>
                  <a:pt x="23" y="55"/>
                  <a:pt x="23" y="55"/>
                </a:cubicBezTo>
                <a:cubicBezTo>
                  <a:pt x="32" y="55"/>
                  <a:pt x="32" y="55"/>
                  <a:pt x="32" y="55"/>
                </a:cubicBezTo>
                <a:cubicBezTo>
                  <a:pt x="33" y="55"/>
                  <a:pt x="34" y="56"/>
                  <a:pt x="34" y="57"/>
                </a:cubicBezTo>
                <a:cubicBezTo>
                  <a:pt x="34" y="58"/>
                  <a:pt x="33" y="59"/>
                  <a:pt x="32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8" y="59"/>
                  <a:pt x="7" y="58"/>
                  <a:pt x="7" y="57"/>
                </a:cubicBezTo>
                <a:cubicBezTo>
                  <a:pt x="7" y="56"/>
                  <a:pt x="8" y="55"/>
                  <a:pt x="9" y="55"/>
                </a:cubicBezTo>
                <a:cubicBezTo>
                  <a:pt x="18" y="55"/>
                  <a:pt x="18" y="55"/>
                  <a:pt x="18" y="55"/>
                </a:cubicBezTo>
                <a:cubicBezTo>
                  <a:pt x="18" y="50"/>
                  <a:pt x="18" y="50"/>
                  <a:pt x="18" y="50"/>
                </a:cubicBezTo>
                <a:cubicBezTo>
                  <a:pt x="8" y="49"/>
                  <a:pt x="0" y="40"/>
                  <a:pt x="0" y="29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4"/>
                  <a:pt x="1" y="23"/>
                  <a:pt x="2" y="23"/>
                </a:cubicBezTo>
                <a:cubicBezTo>
                  <a:pt x="3" y="23"/>
                  <a:pt x="4" y="24"/>
                  <a:pt x="4" y="25"/>
                </a:cubicBezTo>
                <a:cubicBezTo>
                  <a:pt x="4" y="29"/>
                  <a:pt x="4" y="29"/>
                  <a:pt x="4" y="29"/>
                </a:cubicBezTo>
                <a:cubicBezTo>
                  <a:pt x="4" y="38"/>
                  <a:pt x="12" y="45"/>
                  <a:pt x="20" y="45"/>
                </a:cubicBezTo>
                <a:cubicBezTo>
                  <a:pt x="29" y="45"/>
                  <a:pt x="36" y="38"/>
                  <a:pt x="36" y="29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4"/>
                  <a:pt x="37" y="23"/>
                  <a:pt x="39" y="23"/>
                </a:cubicBezTo>
                <a:cubicBezTo>
                  <a:pt x="40" y="23"/>
                  <a:pt x="41" y="24"/>
                  <a:pt x="41" y="25"/>
                </a:cubicBezTo>
                <a:lnTo>
                  <a:pt x="41" y="29"/>
                </a:lnTo>
                <a:close/>
                <a:moveTo>
                  <a:pt x="32" y="29"/>
                </a:moveTo>
                <a:cubicBezTo>
                  <a:pt x="32" y="36"/>
                  <a:pt x="27" y="41"/>
                  <a:pt x="20" y="41"/>
                </a:cubicBezTo>
                <a:cubicBezTo>
                  <a:pt x="14" y="41"/>
                  <a:pt x="9" y="36"/>
                  <a:pt x="9" y="29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5"/>
                  <a:pt x="14" y="0"/>
                  <a:pt x="20" y="0"/>
                </a:cubicBezTo>
                <a:cubicBezTo>
                  <a:pt x="27" y="0"/>
                  <a:pt x="32" y="5"/>
                  <a:pt x="32" y="11"/>
                </a:cubicBezTo>
                <a:lnTo>
                  <a:pt x="32" y="29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grpSp>
        <p:nvGrpSpPr>
          <p:cNvPr id="4" name="Group 129"/>
          <p:cNvGrpSpPr/>
          <p:nvPr/>
        </p:nvGrpSpPr>
        <p:grpSpPr>
          <a:xfrm>
            <a:off x="90170" y="3284855"/>
            <a:ext cx="1026160" cy="923925"/>
            <a:chOff x="2779491" y="2517212"/>
            <a:chExt cx="648499" cy="649042"/>
          </a:xfrm>
        </p:grpSpPr>
        <p:sp>
          <p:nvSpPr>
            <p:cNvPr id="5" name="Oval 75"/>
            <p:cNvSpPr>
              <a:spLocks noChangeAspect="1"/>
            </p:cNvSpPr>
            <p:nvPr/>
          </p:nvSpPr>
          <p:spPr>
            <a:xfrm>
              <a:off x="2779491" y="2517212"/>
              <a:ext cx="648499" cy="649042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 sz="1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" name="Oval 76"/>
            <p:cNvSpPr>
              <a:spLocks noChangeAspect="1"/>
            </p:cNvSpPr>
            <p:nvPr/>
          </p:nvSpPr>
          <p:spPr>
            <a:xfrm>
              <a:off x="2854318" y="2592102"/>
              <a:ext cx="498845" cy="499263"/>
            </a:xfrm>
            <a:prstGeom prst="ellipse">
              <a:avLst/>
            </a:prstGeom>
            <a:gradFill>
              <a:gsLst>
                <a:gs pos="0">
                  <a:srgbClr val="14CD68"/>
                </a:gs>
                <a:gs pos="100000">
                  <a:srgbClr val="0B6E38"/>
                </a:gs>
              </a:gsLst>
              <a:lin scaled="0"/>
            </a:gra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3</a:t>
              </a:r>
              <a:endParaRPr lang="en-US" sz="2400" b="1" dirty="0" smtClean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7" name="Group 129"/>
          <p:cNvGrpSpPr/>
          <p:nvPr/>
        </p:nvGrpSpPr>
        <p:grpSpPr>
          <a:xfrm>
            <a:off x="90170" y="908685"/>
            <a:ext cx="1026160" cy="923925"/>
            <a:chOff x="2779491" y="2517212"/>
            <a:chExt cx="648499" cy="649042"/>
          </a:xfrm>
        </p:grpSpPr>
        <p:sp>
          <p:nvSpPr>
            <p:cNvPr id="12" name="Oval 75"/>
            <p:cNvSpPr>
              <a:spLocks noChangeAspect="1"/>
            </p:cNvSpPr>
            <p:nvPr/>
          </p:nvSpPr>
          <p:spPr>
            <a:xfrm>
              <a:off x="2779491" y="2517212"/>
              <a:ext cx="648499" cy="649042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 sz="1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" name="Oval 76"/>
            <p:cNvSpPr>
              <a:spLocks noChangeAspect="1"/>
            </p:cNvSpPr>
            <p:nvPr/>
          </p:nvSpPr>
          <p:spPr>
            <a:xfrm>
              <a:off x="2854318" y="2592102"/>
              <a:ext cx="498845" cy="499263"/>
            </a:xfrm>
            <a:prstGeom prst="ellipse">
              <a:avLst/>
            </a:prstGeom>
            <a:solidFill>
              <a:srgbClr val="0070C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sz="2400" b="1" dirty="0">
                  <a:latin typeface="+mj-lt"/>
                </a:rPr>
                <a:t>1</a:t>
              </a:r>
              <a:endParaRPr lang="en-US" sz="2400" b="1" dirty="0">
                <a:latin typeface="+mj-lt"/>
              </a:endParaRPr>
            </a:p>
          </p:txBody>
        </p:sp>
      </p:grpSp>
      <p:sp>
        <p:nvSpPr>
          <p:cNvPr id="2" name="TextBox 46"/>
          <p:cNvSpPr txBox="1"/>
          <p:nvPr/>
        </p:nvSpPr>
        <p:spPr>
          <a:xfrm>
            <a:off x="1240155" y="4500245"/>
            <a:ext cx="710184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200000"/>
              </a:lnSpc>
            </a:pPr>
            <a:r>
              <a:rPr lang="zh-CN" altLang="en-US" sz="2800" b="1" dirty="0" smtClean="0">
                <a:solidFill>
                  <a:schemeClr val="tx1"/>
                </a:solidFill>
              </a:rPr>
              <a:t>产教融合拟采取的主要措施</a:t>
            </a:r>
            <a:endParaRPr lang="zh-CN" altLang="en-US" sz="2800" b="1" dirty="0" smtClean="0">
              <a:solidFill>
                <a:schemeClr val="tx1"/>
              </a:solidFill>
            </a:endParaRPr>
          </a:p>
        </p:txBody>
      </p:sp>
      <p:grpSp>
        <p:nvGrpSpPr>
          <p:cNvPr id="3" name="Group 129"/>
          <p:cNvGrpSpPr/>
          <p:nvPr/>
        </p:nvGrpSpPr>
        <p:grpSpPr>
          <a:xfrm>
            <a:off x="35560" y="4653280"/>
            <a:ext cx="1026160" cy="923925"/>
            <a:chOff x="2779491" y="2517212"/>
            <a:chExt cx="648499" cy="649042"/>
          </a:xfrm>
        </p:grpSpPr>
        <p:sp>
          <p:nvSpPr>
            <p:cNvPr id="8" name="Oval 75"/>
            <p:cNvSpPr>
              <a:spLocks noChangeAspect="1"/>
            </p:cNvSpPr>
            <p:nvPr/>
          </p:nvSpPr>
          <p:spPr>
            <a:xfrm>
              <a:off x="2779491" y="2517212"/>
              <a:ext cx="648499" cy="649042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 sz="1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" name="Oval 76"/>
            <p:cNvSpPr>
              <a:spLocks noChangeAspect="1"/>
            </p:cNvSpPr>
            <p:nvPr/>
          </p:nvSpPr>
          <p:spPr>
            <a:xfrm>
              <a:off x="2854318" y="2592102"/>
              <a:ext cx="498845" cy="499263"/>
            </a:xfrm>
            <a:prstGeom prst="ellipse">
              <a:avLst/>
            </a:prstGeom>
            <a:solidFill>
              <a:srgbClr val="FF0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sz="2400" b="1" dirty="0" smtClean="0">
                  <a:solidFill>
                    <a:schemeClr val="bg1"/>
                  </a:solidFill>
                </a:rPr>
                <a:t>4</a:t>
              </a:r>
              <a:endParaRPr lang="en-US" sz="2400" b="1" dirty="0" smtClean="0">
                <a:solidFill>
                  <a:schemeClr val="bg1"/>
                </a:solidFill>
                <a:latin typeface="+mj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7" grpId="0"/>
      <p:bldP spid="162" grpId="0" bldLvl="0" animBg="1"/>
      <p:bldP spid="163" grpId="0" bldLvl="0" animBg="1"/>
      <p:bldP spid="167" grpId="0" bldLvl="0" animBg="1"/>
      <p:bldP spid="168" grpId="0" bldLvl="0" animBg="1"/>
      <p:bldP spid="182" grpId="0" bldLvl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9" name="Rectangle 4"/>
          <p:cNvSpPr/>
          <p:nvPr/>
        </p:nvSpPr>
        <p:spPr>
          <a:xfrm>
            <a:off x="0" y="73660"/>
            <a:ext cx="2790190" cy="460375"/>
          </a:xfrm>
          <a:prstGeom prst="rect">
            <a:avLst/>
          </a:prstGeom>
          <a:solidFill>
            <a:srgbClr val="EAEAEA"/>
          </a:solidFill>
          <a:ln w="9525">
            <a:noFill/>
          </a:ln>
        </p:spPr>
        <p:txBody>
          <a:bodyPr wrap="square">
            <a:spAutoFit/>
          </a:bodyPr>
          <a:p>
            <a:pPr lvl="0" eaLnBrk="1" hangingPunct="1"/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二、主要成就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251460" y="764540"/>
            <a:ext cx="8583295" cy="797560"/>
          </a:xfrm>
          <a:prstGeom prst="roundRect">
            <a:avLst>
              <a:gd name="adj" fmla="val 6876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1.</a:t>
            </a:r>
            <a:r>
              <a:rPr lang="zh-CN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落实学生认知实习、跟岗实习、顶岗实习单位</a:t>
            </a:r>
            <a:r>
              <a:rPr lang="en-US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400</a:t>
            </a:r>
            <a:r>
              <a:rPr lang="zh-CN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余家</a:t>
            </a:r>
            <a:r>
              <a:rPr lang="zh-CN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，</a:t>
            </a:r>
            <a:r>
              <a:rPr lang="zh-CN" b="1">
                <a:latin typeface="Calibri" panose="020F0502020204030204" charset="0"/>
                <a:sym typeface="+mn-ea"/>
              </a:rPr>
              <a:t>以实习为抓手，促进校外实训基地的建设；</a:t>
            </a:r>
            <a:endParaRPr lang="zh-CN" b="1" dirty="0">
              <a:latin typeface="Calibri" panose="020F0502020204030204" charset="0"/>
              <a:sym typeface="+mn-ea"/>
            </a:endParaRPr>
          </a:p>
        </p:txBody>
      </p:sp>
      <p:sp>
        <p:nvSpPr>
          <p:cNvPr id="3" name="Rounded Rectangle 52"/>
          <p:cNvSpPr/>
          <p:nvPr/>
        </p:nvSpPr>
        <p:spPr>
          <a:xfrm>
            <a:off x="238125" y="1768475"/>
            <a:ext cx="8610600" cy="1193800"/>
          </a:xfrm>
          <a:prstGeom prst="roundRect">
            <a:avLst>
              <a:gd name="adj" fmla="val 6876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2.</a:t>
            </a:r>
            <a:r>
              <a:rPr lang="zh-CN" altLang="en-US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大力推进</a:t>
            </a:r>
            <a:r>
              <a:rPr lang="zh-CN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校企合作，企业深入参与人才培养方案制定、共同修制定，更有针对性来培养学生、共同开发课程，一课双师都取得了一些成效，开发课程</a:t>
            </a:r>
            <a:r>
              <a:rPr lang="zh-CN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128门</a:t>
            </a:r>
            <a:r>
              <a:rPr lang="zh-CN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，面向中小微</a:t>
            </a:r>
            <a:r>
              <a:rPr lang="zh-CN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48门</a:t>
            </a:r>
            <a:r>
              <a:rPr lang="zh-CN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课，一课双师课程</a:t>
            </a:r>
            <a:r>
              <a:rPr lang="zh-CN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59门</a:t>
            </a:r>
            <a:r>
              <a:rPr lang="zh-CN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，企业兼职教师</a:t>
            </a:r>
            <a:r>
              <a:rPr lang="zh-CN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147人；</a:t>
            </a:r>
            <a:endParaRPr lang="zh-CN" b="1">
              <a:solidFill>
                <a:srgbClr val="FFFF00"/>
              </a:solidFill>
              <a:latin typeface="Calibri" panose="020F0502020204030204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4" name="Rounded Rectangle 52"/>
          <p:cNvSpPr/>
          <p:nvPr/>
        </p:nvSpPr>
        <p:spPr>
          <a:xfrm>
            <a:off x="265430" y="3169920"/>
            <a:ext cx="8583295" cy="480060"/>
          </a:xfrm>
          <a:prstGeom prst="roundRect">
            <a:avLst>
              <a:gd name="adj" fmla="val 6876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3.</a:t>
            </a:r>
            <a:r>
              <a:rPr lang="zh-CN" altLang="en-US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获批</a:t>
            </a:r>
            <a:r>
              <a:rPr lang="zh-CN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教育部十三五省级生产型实训基地建设项目</a:t>
            </a:r>
            <a:r>
              <a:rPr lang="en-US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1</a:t>
            </a:r>
            <a:r>
              <a:rPr lang="zh-CN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项；</a:t>
            </a:r>
            <a:endParaRPr lang="zh-CN" b="1" dirty="0">
              <a:solidFill>
                <a:srgbClr val="FFFF00"/>
              </a:solidFill>
              <a:latin typeface="Calibri" panose="020F0502020204030204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5" name="Rounded Rectangle 52"/>
          <p:cNvSpPr/>
          <p:nvPr/>
        </p:nvSpPr>
        <p:spPr>
          <a:xfrm>
            <a:off x="238125" y="3857625"/>
            <a:ext cx="8583295" cy="480060"/>
          </a:xfrm>
          <a:prstGeom prst="roundRect">
            <a:avLst>
              <a:gd name="adj" fmla="val 6876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4.</a:t>
            </a:r>
            <a:r>
              <a:rPr lang="zh-CN" altLang="en-US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获批</a:t>
            </a:r>
            <a:r>
              <a:rPr lang="zh-CN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省级校企协同育人项目</a:t>
            </a:r>
            <a:r>
              <a:rPr lang="en-US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3</a:t>
            </a:r>
            <a:r>
              <a:rPr lang="zh-CN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项；</a:t>
            </a:r>
            <a:endParaRPr lang="zh-CN" b="1" dirty="0">
              <a:solidFill>
                <a:srgbClr val="FFFF00"/>
              </a:solidFill>
              <a:latin typeface="Calibri" panose="020F0502020204030204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6" name="Rounded Rectangle 52"/>
          <p:cNvSpPr/>
          <p:nvPr/>
        </p:nvSpPr>
        <p:spPr>
          <a:xfrm>
            <a:off x="238125" y="4537710"/>
            <a:ext cx="8583295" cy="480060"/>
          </a:xfrm>
          <a:prstGeom prst="roundRect">
            <a:avLst>
              <a:gd name="adj" fmla="val 6876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>
              <a:lnSpc>
                <a:spcPct val="150000"/>
              </a:lnSpc>
              <a:spcBef>
                <a:spcPts val="1200"/>
              </a:spcBef>
              <a:buClrTx/>
              <a:buSzTx/>
              <a:buNone/>
            </a:pPr>
            <a:r>
              <a:rPr lang="en-US" altLang="zh-CN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5.</a:t>
            </a:r>
            <a:r>
              <a:rPr lang="zh-CN" altLang="en-US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获批</a:t>
            </a:r>
            <a:r>
              <a:rPr lang="zh-CN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现代学徒制省级试点专业</a:t>
            </a:r>
            <a:r>
              <a:rPr lang="en-US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4</a:t>
            </a:r>
            <a:r>
              <a:rPr lang="zh-CN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个</a:t>
            </a:r>
            <a:r>
              <a:rPr lang="zh-CN" b="1">
                <a:latin typeface="Calibri" panose="020F0502020204030204" charset="0"/>
                <a:ea typeface="宋体" panose="02010600030101010101" pitchFamily="2" charset="-122"/>
                <a:sym typeface="+mn-ea"/>
              </a:rPr>
              <a:t>，校级</a:t>
            </a:r>
            <a:r>
              <a:rPr lang="en-US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10</a:t>
            </a:r>
            <a:r>
              <a:rPr lang="zh-CN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个；</a:t>
            </a:r>
            <a:endParaRPr lang="zh-CN" b="1" dirty="0">
              <a:solidFill>
                <a:srgbClr val="FFFF00"/>
              </a:solidFill>
              <a:latin typeface="Calibri" panose="020F0502020204030204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7" name="Rounded Rectangle 52"/>
          <p:cNvSpPr/>
          <p:nvPr/>
        </p:nvSpPr>
        <p:spPr>
          <a:xfrm>
            <a:off x="251460" y="5257800"/>
            <a:ext cx="8583295" cy="480060"/>
          </a:xfrm>
          <a:prstGeom prst="roundRect">
            <a:avLst>
              <a:gd name="adj" fmla="val 6876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>
              <a:lnSpc>
                <a:spcPct val="150000"/>
              </a:lnSpc>
              <a:spcBef>
                <a:spcPts val="1200"/>
              </a:spcBef>
              <a:buClrTx/>
              <a:buSzTx/>
              <a:buNone/>
            </a:pPr>
            <a:r>
              <a:rPr lang="en-US" altLang="zh-CN" b="1">
                <a:latin typeface="Calibri" panose="020F0502020204030204" charset="0"/>
                <a:ea typeface="宋体" panose="02010600030101010101" pitchFamily="2" charset="-122"/>
                <a:cs typeface="+mn-ea"/>
                <a:sym typeface="+mn-ea"/>
              </a:rPr>
              <a:t>6.获批教育部</a:t>
            </a:r>
            <a:r>
              <a:rPr lang="en-US" altLang="zh-CN" b="1">
                <a:latin typeface="Calibri" panose="020F0502020204030204" charset="0"/>
                <a:cs typeface="+mn-ea"/>
                <a:sym typeface="+mn-ea"/>
              </a:rPr>
              <a:t>1+X试点证书</a:t>
            </a:r>
            <a:r>
              <a:rPr lang="en-US" altLang="zh-CN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cs typeface="+mn-ea"/>
                <a:sym typeface="+mn-ea"/>
              </a:rPr>
              <a:t>9种</a:t>
            </a:r>
            <a:r>
              <a:rPr lang="zh-CN" altLang="en-US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cs typeface="+mn-ea"/>
                <a:sym typeface="+mn-ea"/>
              </a:rPr>
              <a:t>；</a:t>
            </a:r>
            <a:endParaRPr lang="zh-CN" altLang="en-US" b="1" dirty="0">
              <a:solidFill>
                <a:srgbClr val="FFFF00"/>
              </a:solidFill>
              <a:latin typeface="Calibri" panose="020F0502020204030204" charset="0"/>
              <a:ea typeface="宋体" panose="02010600030101010101" pitchFamily="2" charset="-122"/>
              <a:cs typeface="+mn-ea"/>
              <a:sym typeface="+mn-ea"/>
            </a:endParaRPr>
          </a:p>
        </p:txBody>
      </p:sp>
      <p:sp>
        <p:nvSpPr>
          <p:cNvPr id="8" name="Rounded Rectangle 52"/>
          <p:cNvSpPr/>
          <p:nvPr/>
        </p:nvSpPr>
        <p:spPr>
          <a:xfrm>
            <a:off x="238125" y="5977890"/>
            <a:ext cx="8583295" cy="480060"/>
          </a:xfrm>
          <a:prstGeom prst="roundRect">
            <a:avLst>
              <a:gd name="adj" fmla="val 6876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>
              <a:lnSpc>
                <a:spcPct val="150000"/>
              </a:lnSpc>
              <a:spcBef>
                <a:spcPts val="1200"/>
              </a:spcBef>
              <a:buClrTx/>
              <a:buSzTx/>
              <a:buNone/>
            </a:pPr>
            <a:r>
              <a:rPr lang="en-US" altLang="zh-CN" b="1">
                <a:latin typeface="Calibri" panose="020F0502020204030204" charset="0"/>
                <a:ea typeface="宋体" panose="02010600030101010101" pitchFamily="2" charset="-122"/>
                <a:cs typeface="+mn-ea"/>
                <a:sym typeface="+mn-ea"/>
              </a:rPr>
              <a:t>7.引企入校、深度合作，校企合作共建实训室</a:t>
            </a:r>
            <a:r>
              <a:rPr lang="en-US" altLang="zh-CN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cs typeface="+mn-ea"/>
                <a:sym typeface="+mn-ea"/>
              </a:rPr>
              <a:t>12</a:t>
            </a:r>
            <a:r>
              <a:rPr lang="zh-CN" altLang="en-US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cs typeface="+mn-ea"/>
                <a:sym typeface="+mn-ea"/>
              </a:rPr>
              <a:t>个</a:t>
            </a:r>
            <a:r>
              <a:rPr lang="en-US" altLang="zh-CN" b="1">
                <a:solidFill>
                  <a:srgbClr val="FFFF00"/>
                </a:solidFill>
                <a:latin typeface="Calibri" panose="020F0502020204030204" charset="0"/>
                <a:ea typeface="宋体" panose="02010600030101010101" pitchFamily="2" charset="-122"/>
                <a:cs typeface="+mn-ea"/>
                <a:sym typeface="+mn-ea"/>
              </a:rPr>
              <a:t>。</a:t>
            </a:r>
            <a:endParaRPr lang="en-US" altLang="zh-CN" b="1" dirty="0">
              <a:solidFill>
                <a:srgbClr val="FFFF00"/>
              </a:solidFill>
              <a:latin typeface="Calibri" panose="020F0502020204030204" charset="0"/>
              <a:ea typeface="宋体" panose="02010600030101010101" pitchFamily="2" charset="-122"/>
              <a:cs typeface="+mn-ea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bldLvl="0" animBg="1"/>
      <p:bldP spid="53" grpId="1" animBg="1"/>
      <p:bldP spid="4" grpId="0" bldLvl="0" animBg="1"/>
      <p:bldP spid="4" grpId="1" animBg="1"/>
      <p:bldP spid="5" grpId="0" bldLvl="0" animBg="1"/>
      <p:bldP spid="5" grpId="1" animBg="1"/>
      <p:bldP spid="6" grpId="0" bldLvl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3" grpId="0" bldLvl="0" animBg="1"/>
      <p:bldP spid="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9" name="Rectangle 4"/>
          <p:cNvSpPr/>
          <p:nvPr/>
        </p:nvSpPr>
        <p:spPr>
          <a:xfrm>
            <a:off x="0" y="73660"/>
            <a:ext cx="2790190" cy="460375"/>
          </a:xfrm>
          <a:prstGeom prst="rect">
            <a:avLst/>
          </a:prstGeom>
          <a:solidFill>
            <a:srgbClr val="EAEAEA"/>
          </a:solidFill>
          <a:ln w="9525">
            <a:noFill/>
          </a:ln>
        </p:spPr>
        <p:txBody>
          <a:bodyPr wrap="square">
            <a:spAutoFit/>
          </a:bodyPr>
          <a:p>
            <a:pPr lvl="0" eaLnBrk="1" hangingPunct="1"/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三、存在的不足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3" name="Group 33"/>
          <p:cNvGrpSpPr/>
          <p:nvPr/>
        </p:nvGrpSpPr>
        <p:grpSpPr>
          <a:xfrm rot="16200000">
            <a:off x="2984012" y="1417309"/>
            <a:ext cx="1571349" cy="1851341"/>
            <a:chOff x="1208671" y="1659213"/>
            <a:chExt cx="2151201" cy="2534514"/>
          </a:xfrm>
          <a:solidFill>
            <a:schemeClr val="accent1"/>
          </a:solidFill>
        </p:grpSpPr>
        <p:sp>
          <p:nvSpPr>
            <p:cNvPr id="25" name="Flowchart: Alternate Process 24"/>
            <p:cNvSpPr/>
            <p:nvPr/>
          </p:nvSpPr>
          <p:spPr>
            <a:xfrm>
              <a:off x="1208671" y="1659213"/>
              <a:ext cx="2151201" cy="2151201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Isosceles Triangle 31"/>
            <p:cNvSpPr/>
            <p:nvPr/>
          </p:nvSpPr>
          <p:spPr>
            <a:xfrm rot="10800000">
              <a:off x="2007871" y="3790478"/>
              <a:ext cx="552799" cy="40324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33"/>
          <p:cNvGrpSpPr/>
          <p:nvPr/>
        </p:nvGrpSpPr>
        <p:grpSpPr>
          <a:xfrm>
            <a:off x="4703815" y="1557304"/>
            <a:ext cx="1571350" cy="1851341"/>
            <a:chOff x="1208671" y="1659213"/>
            <a:chExt cx="2151201" cy="2534514"/>
          </a:xfrm>
          <a:solidFill>
            <a:schemeClr val="accent2"/>
          </a:solidFill>
        </p:grpSpPr>
        <p:sp>
          <p:nvSpPr>
            <p:cNvPr id="34" name="Flowchart: Alternate Process 33"/>
            <p:cNvSpPr/>
            <p:nvPr/>
          </p:nvSpPr>
          <p:spPr>
            <a:xfrm>
              <a:off x="1208671" y="1659213"/>
              <a:ext cx="2151201" cy="2151201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Isosceles Triangle 34"/>
            <p:cNvSpPr/>
            <p:nvPr/>
          </p:nvSpPr>
          <p:spPr>
            <a:xfrm rot="10800000">
              <a:off x="2007871" y="3790478"/>
              <a:ext cx="552799" cy="40324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33"/>
          <p:cNvGrpSpPr/>
          <p:nvPr/>
        </p:nvGrpSpPr>
        <p:grpSpPr>
          <a:xfrm rot="5400000">
            <a:off x="4556846" y="3386760"/>
            <a:ext cx="1571349" cy="1851341"/>
            <a:chOff x="1208671" y="1659213"/>
            <a:chExt cx="2151201" cy="2534514"/>
          </a:xfrm>
          <a:solidFill>
            <a:schemeClr val="accent3"/>
          </a:solidFill>
        </p:grpSpPr>
        <p:sp>
          <p:nvSpPr>
            <p:cNvPr id="44" name="Flowchart: Alternate Process 43"/>
            <p:cNvSpPr/>
            <p:nvPr/>
          </p:nvSpPr>
          <p:spPr>
            <a:xfrm>
              <a:off x="1208671" y="1659213"/>
              <a:ext cx="2151201" cy="2151201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Isosceles Triangle 48"/>
            <p:cNvSpPr/>
            <p:nvPr/>
          </p:nvSpPr>
          <p:spPr>
            <a:xfrm rot="10800000">
              <a:off x="2007871" y="3790478"/>
              <a:ext cx="552799" cy="40324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" name="Group 33"/>
          <p:cNvGrpSpPr/>
          <p:nvPr/>
        </p:nvGrpSpPr>
        <p:grpSpPr>
          <a:xfrm rot="10800000">
            <a:off x="2829453" y="3123205"/>
            <a:ext cx="1571350" cy="1851341"/>
            <a:chOff x="1208671" y="1659213"/>
            <a:chExt cx="2151201" cy="2534514"/>
          </a:xfrm>
          <a:solidFill>
            <a:schemeClr val="accent4"/>
          </a:solidFill>
        </p:grpSpPr>
        <p:sp>
          <p:nvSpPr>
            <p:cNvPr id="53" name="Flowchart: Alternate Process 52"/>
            <p:cNvSpPr/>
            <p:nvPr/>
          </p:nvSpPr>
          <p:spPr>
            <a:xfrm>
              <a:off x="1208671" y="1659213"/>
              <a:ext cx="2151201" cy="2151201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Isosceles Triangle 53"/>
            <p:cNvSpPr/>
            <p:nvPr/>
          </p:nvSpPr>
          <p:spPr>
            <a:xfrm rot="10800000">
              <a:off x="2007871" y="3790478"/>
              <a:ext cx="552799" cy="40324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8" name="Group 134"/>
          <p:cNvGrpSpPr>
            <a:grpSpLocks noChangeAspect="1"/>
          </p:cNvGrpSpPr>
          <p:nvPr/>
        </p:nvGrpSpPr>
        <p:grpSpPr>
          <a:xfrm>
            <a:off x="2440352" y="1940206"/>
            <a:ext cx="778199" cy="778850"/>
            <a:chOff x="3287425" y="1417883"/>
            <a:chExt cx="648499" cy="649042"/>
          </a:xfrm>
        </p:grpSpPr>
        <p:sp>
          <p:nvSpPr>
            <p:cNvPr id="89" name="Oval 88"/>
            <p:cNvSpPr>
              <a:spLocks noChangeAspect="1"/>
            </p:cNvSpPr>
            <p:nvPr/>
          </p:nvSpPr>
          <p:spPr>
            <a:xfrm>
              <a:off x="3287425" y="1417883"/>
              <a:ext cx="648499" cy="64904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95" name="Oval 94"/>
            <p:cNvSpPr>
              <a:spLocks noChangeAspect="1"/>
            </p:cNvSpPr>
            <p:nvPr/>
          </p:nvSpPr>
          <p:spPr>
            <a:xfrm>
              <a:off x="3362252" y="1492773"/>
              <a:ext cx="498845" cy="499263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01</a:t>
              </a:r>
              <a:endParaRPr lang="en-US" sz="16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96" name="Group 129"/>
          <p:cNvGrpSpPr>
            <a:grpSpLocks noChangeAspect="1"/>
          </p:cNvGrpSpPr>
          <p:nvPr/>
        </p:nvGrpSpPr>
        <p:grpSpPr>
          <a:xfrm>
            <a:off x="5886065" y="1940206"/>
            <a:ext cx="778199" cy="778850"/>
            <a:chOff x="2779491" y="2517212"/>
            <a:chExt cx="648499" cy="649042"/>
          </a:xfrm>
        </p:grpSpPr>
        <p:sp>
          <p:nvSpPr>
            <p:cNvPr id="97" name="Oval 96"/>
            <p:cNvSpPr>
              <a:spLocks noChangeAspect="1"/>
            </p:cNvSpPr>
            <p:nvPr/>
          </p:nvSpPr>
          <p:spPr>
            <a:xfrm>
              <a:off x="2779491" y="2517212"/>
              <a:ext cx="648499" cy="64904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11" name="Oval 110"/>
            <p:cNvSpPr>
              <a:spLocks noChangeAspect="1"/>
            </p:cNvSpPr>
            <p:nvPr/>
          </p:nvSpPr>
          <p:spPr>
            <a:xfrm>
              <a:off x="2854318" y="2592102"/>
              <a:ext cx="498845" cy="499263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02</a:t>
              </a:r>
              <a:endParaRPr lang="en-US" sz="1800" b="1" dirty="0">
                <a:latin typeface="+mj-lt"/>
              </a:endParaRPr>
            </a:p>
          </p:txBody>
        </p:sp>
      </p:grpSp>
      <p:grpSp>
        <p:nvGrpSpPr>
          <p:cNvPr id="127" name="Group 130"/>
          <p:cNvGrpSpPr>
            <a:grpSpLocks noChangeAspect="1"/>
          </p:cNvGrpSpPr>
          <p:nvPr/>
        </p:nvGrpSpPr>
        <p:grpSpPr>
          <a:xfrm>
            <a:off x="5709596" y="3923223"/>
            <a:ext cx="778199" cy="778850"/>
            <a:chOff x="3287425" y="3613920"/>
            <a:chExt cx="648499" cy="649042"/>
          </a:xfrm>
        </p:grpSpPr>
        <p:sp>
          <p:nvSpPr>
            <p:cNvPr id="128" name="Oval 127"/>
            <p:cNvSpPr>
              <a:spLocks noChangeAspect="1"/>
            </p:cNvSpPr>
            <p:nvPr/>
          </p:nvSpPr>
          <p:spPr>
            <a:xfrm>
              <a:off x="3287425" y="3613920"/>
              <a:ext cx="648499" cy="64904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29" name="Oval 128"/>
            <p:cNvSpPr>
              <a:spLocks noChangeAspect="1"/>
            </p:cNvSpPr>
            <p:nvPr/>
          </p:nvSpPr>
          <p:spPr>
            <a:xfrm>
              <a:off x="3362252" y="3688810"/>
              <a:ext cx="498845" cy="499263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03</a:t>
              </a:r>
              <a:endParaRPr lang="en-US" sz="1800" b="1" dirty="0">
                <a:latin typeface="+mj-lt"/>
              </a:endParaRPr>
            </a:p>
          </p:txBody>
        </p:sp>
      </p:grpSp>
      <p:grpSp>
        <p:nvGrpSpPr>
          <p:cNvPr id="130" name="Group 133"/>
          <p:cNvGrpSpPr>
            <a:grpSpLocks noChangeAspect="1"/>
          </p:cNvGrpSpPr>
          <p:nvPr/>
        </p:nvGrpSpPr>
        <p:grpSpPr>
          <a:xfrm>
            <a:off x="2454916" y="3805748"/>
            <a:ext cx="778199" cy="778850"/>
            <a:chOff x="5249342" y="1406453"/>
            <a:chExt cx="648499" cy="649042"/>
          </a:xfrm>
        </p:grpSpPr>
        <p:sp>
          <p:nvSpPr>
            <p:cNvPr id="131" name="Oval 130"/>
            <p:cNvSpPr>
              <a:spLocks noChangeAspect="1"/>
            </p:cNvSpPr>
            <p:nvPr/>
          </p:nvSpPr>
          <p:spPr>
            <a:xfrm>
              <a:off x="5249342" y="1406453"/>
              <a:ext cx="648499" cy="64904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2" name="Oval 131"/>
            <p:cNvSpPr>
              <a:spLocks noChangeAspect="1"/>
            </p:cNvSpPr>
            <p:nvPr/>
          </p:nvSpPr>
          <p:spPr>
            <a:xfrm>
              <a:off x="5324169" y="1481343"/>
              <a:ext cx="498845" cy="499263"/>
            </a:xfrm>
            <a:prstGeom prst="ellipse">
              <a:avLst/>
            </a:prstGeom>
            <a:solidFill>
              <a:schemeClr val="accent4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04</a:t>
              </a:r>
              <a:endParaRPr lang="en-US" sz="1800" b="1" dirty="0">
                <a:latin typeface="+mj-lt"/>
              </a:endParaRPr>
            </a:p>
          </p:txBody>
        </p:sp>
      </p:grpSp>
      <p:sp>
        <p:nvSpPr>
          <p:cNvPr id="135" name="Text Placeholder 3"/>
          <p:cNvSpPr txBox="1"/>
          <p:nvPr/>
        </p:nvSpPr>
        <p:spPr>
          <a:xfrm>
            <a:off x="348615" y="1823085"/>
            <a:ext cx="2092960" cy="73850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algn="ctr" defTabSz="914400">
              <a:spcBef>
                <a:spcPts val="0"/>
              </a:spcBef>
              <a:defRPr/>
            </a:pPr>
            <a:r>
              <a:rPr lang="zh-CN" sz="2400">
                <a:latin typeface="Calibri" panose="020F0502020204030204" charset="0"/>
                <a:sym typeface="+mn-ea"/>
              </a:rPr>
              <a:t>产教融合</a:t>
            </a:r>
            <a:endParaRPr lang="zh-CN" sz="2400">
              <a:latin typeface="Calibri" panose="020F0502020204030204" charset="0"/>
              <a:sym typeface="+mn-ea"/>
            </a:endParaRPr>
          </a:p>
          <a:p>
            <a:pPr lvl="0" algn="ctr" defTabSz="914400">
              <a:spcBef>
                <a:spcPts val="0"/>
              </a:spcBef>
              <a:defRPr/>
            </a:pPr>
            <a:r>
              <a:rPr lang="zh-CN" sz="2400">
                <a:latin typeface="Calibri" panose="020F0502020204030204" charset="0"/>
                <a:sym typeface="+mn-ea"/>
              </a:rPr>
              <a:t>不平衡</a:t>
            </a:r>
            <a:endParaRPr lang="zh-CN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charset="0"/>
              <a:sym typeface="+mn-ea"/>
            </a:endParaRPr>
          </a:p>
        </p:txBody>
      </p:sp>
      <p:sp>
        <p:nvSpPr>
          <p:cNvPr id="138" name="Text Placeholder 3"/>
          <p:cNvSpPr txBox="1"/>
          <p:nvPr/>
        </p:nvSpPr>
        <p:spPr>
          <a:xfrm>
            <a:off x="6875780" y="1700530"/>
            <a:ext cx="2001520" cy="1107440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algn="l" defTabSz="914400">
              <a:spcBef>
                <a:spcPct val="20000"/>
              </a:spcBef>
              <a:defRPr/>
            </a:pPr>
            <a:r>
              <a:rPr lang="zh-CN" sz="2400">
                <a:latin typeface="Calibri" panose="020F0502020204030204" charset="0"/>
                <a:cs typeface="+mn-ea"/>
              </a:rPr>
              <a:t>合作企业实习的学生数量有待进一步提高</a:t>
            </a:r>
            <a:endParaRPr lang="zh-CN" sz="2400">
              <a:latin typeface="Calibri" panose="020F0502020204030204" charset="0"/>
              <a:cs typeface="+mn-ea"/>
            </a:endParaRPr>
          </a:p>
        </p:txBody>
      </p:sp>
      <p:sp>
        <p:nvSpPr>
          <p:cNvPr id="145" name="Freeform 187"/>
          <p:cNvSpPr>
            <a:spLocks noEditPoints="1"/>
          </p:cNvSpPr>
          <p:nvPr/>
        </p:nvSpPr>
        <p:spPr bwMode="auto">
          <a:xfrm>
            <a:off x="3381387" y="2147979"/>
            <a:ext cx="531422" cy="343436"/>
          </a:xfrm>
          <a:custGeom>
            <a:avLst/>
            <a:gdLst/>
            <a:ahLst/>
            <a:cxnLst>
              <a:cxn ang="0">
                <a:pos x="68" y="25"/>
              </a:cxn>
              <a:cxn ang="0">
                <a:pos x="34" y="44"/>
              </a:cxn>
              <a:cxn ang="0">
                <a:pos x="1" y="25"/>
              </a:cxn>
              <a:cxn ang="0">
                <a:pos x="0" y="22"/>
              </a:cxn>
              <a:cxn ang="0">
                <a:pos x="1" y="20"/>
              </a:cxn>
              <a:cxn ang="0">
                <a:pos x="34" y="0"/>
              </a:cxn>
              <a:cxn ang="0">
                <a:pos x="68" y="20"/>
              </a:cxn>
              <a:cxn ang="0">
                <a:pos x="68" y="22"/>
              </a:cxn>
              <a:cxn ang="0">
                <a:pos x="68" y="25"/>
              </a:cxn>
              <a:cxn ang="0">
                <a:pos x="49" y="9"/>
              </a:cxn>
              <a:cxn ang="0">
                <a:pos x="51" y="17"/>
              </a:cxn>
              <a:cxn ang="0">
                <a:pos x="34" y="34"/>
              </a:cxn>
              <a:cxn ang="0">
                <a:pos x="17" y="17"/>
              </a:cxn>
              <a:cxn ang="0">
                <a:pos x="20" y="9"/>
              </a:cxn>
              <a:cxn ang="0">
                <a:pos x="5" y="22"/>
              </a:cxn>
              <a:cxn ang="0">
                <a:pos x="34" y="39"/>
              </a:cxn>
              <a:cxn ang="0">
                <a:pos x="64" y="22"/>
              </a:cxn>
              <a:cxn ang="0">
                <a:pos x="49" y="9"/>
              </a:cxn>
              <a:cxn ang="0">
                <a:pos x="34" y="6"/>
              </a:cxn>
              <a:cxn ang="0">
                <a:pos x="23" y="17"/>
              </a:cxn>
              <a:cxn ang="0">
                <a:pos x="25" y="19"/>
              </a:cxn>
              <a:cxn ang="0">
                <a:pos x="27" y="17"/>
              </a:cxn>
              <a:cxn ang="0">
                <a:pos x="34" y="9"/>
              </a:cxn>
              <a:cxn ang="0">
                <a:pos x="36" y="8"/>
              </a:cxn>
              <a:cxn ang="0">
                <a:pos x="34" y="6"/>
              </a:cxn>
            </a:cxnLst>
            <a:rect l="0" t="0" r="r" b="b"/>
            <a:pathLst>
              <a:path w="68" h="44">
                <a:moveTo>
                  <a:pt x="68" y="25"/>
                </a:moveTo>
                <a:cubicBezTo>
                  <a:pt x="61" y="36"/>
                  <a:pt x="48" y="44"/>
                  <a:pt x="34" y="44"/>
                </a:cubicBezTo>
                <a:cubicBezTo>
                  <a:pt x="21" y="44"/>
                  <a:pt x="8" y="36"/>
                  <a:pt x="1" y="25"/>
                </a:cubicBezTo>
                <a:cubicBezTo>
                  <a:pt x="1" y="24"/>
                  <a:pt x="0" y="23"/>
                  <a:pt x="0" y="22"/>
                </a:cubicBezTo>
                <a:cubicBezTo>
                  <a:pt x="0" y="21"/>
                  <a:pt x="1" y="20"/>
                  <a:pt x="1" y="20"/>
                </a:cubicBezTo>
                <a:cubicBezTo>
                  <a:pt x="8" y="8"/>
                  <a:pt x="21" y="0"/>
                  <a:pt x="34" y="0"/>
                </a:cubicBezTo>
                <a:cubicBezTo>
                  <a:pt x="48" y="0"/>
                  <a:pt x="61" y="8"/>
                  <a:pt x="68" y="20"/>
                </a:cubicBezTo>
                <a:cubicBezTo>
                  <a:pt x="68" y="20"/>
                  <a:pt x="68" y="21"/>
                  <a:pt x="68" y="22"/>
                </a:cubicBezTo>
                <a:cubicBezTo>
                  <a:pt x="68" y="23"/>
                  <a:pt x="68" y="24"/>
                  <a:pt x="68" y="25"/>
                </a:cubicBezTo>
                <a:close/>
                <a:moveTo>
                  <a:pt x="49" y="9"/>
                </a:moveTo>
                <a:cubicBezTo>
                  <a:pt x="51" y="11"/>
                  <a:pt x="51" y="14"/>
                  <a:pt x="51" y="17"/>
                </a:cubicBezTo>
                <a:cubicBezTo>
                  <a:pt x="51" y="27"/>
                  <a:pt x="44" y="34"/>
                  <a:pt x="34" y="34"/>
                </a:cubicBezTo>
                <a:cubicBezTo>
                  <a:pt x="25" y="34"/>
                  <a:pt x="17" y="27"/>
                  <a:pt x="17" y="17"/>
                </a:cubicBezTo>
                <a:cubicBezTo>
                  <a:pt x="17" y="14"/>
                  <a:pt x="18" y="11"/>
                  <a:pt x="20" y="9"/>
                </a:cubicBezTo>
                <a:cubicBezTo>
                  <a:pt x="14" y="12"/>
                  <a:pt x="9" y="17"/>
                  <a:pt x="5" y="22"/>
                </a:cubicBezTo>
                <a:cubicBezTo>
                  <a:pt x="12" y="32"/>
                  <a:pt x="22" y="39"/>
                  <a:pt x="34" y="39"/>
                </a:cubicBezTo>
                <a:cubicBezTo>
                  <a:pt x="47" y="39"/>
                  <a:pt x="57" y="32"/>
                  <a:pt x="64" y="22"/>
                </a:cubicBezTo>
                <a:cubicBezTo>
                  <a:pt x="60" y="17"/>
                  <a:pt x="55" y="12"/>
                  <a:pt x="49" y="9"/>
                </a:cubicBezTo>
                <a:close/>
                <a:moveTo>
                  <a:pt x="34" y="6"/>
                </a:moveTo>
                <a:cubicBezTo>
                  <a:pt x="28" y="6"/>
                  <a:pt x="23" y="11"/>
                  <a:pt x="23" y="17"/>
                </a:cubicBezTo>
                <a:cubicBezTo>
                  <a:pt x="23" y="18"/>
                  <a:pt x="24" y="19"/>
                  <a:pt x="25" y="19"/>
                </a:cubicBezTo>
                <a:cubicBezTo>
                  <a:pt x="26" y="19"/>
                  <a:pt x="27" y="18"/>
                  <a:pt x="27" y="17"/>
                </a:cubicBezTo>
                <a:cubicBezTo>
                  <a:pt x="27" y="13"/>
                  <a:pt x="30" y="9"/>
                  <a:pt x="34" y="9"/>
                </a:cubicBezTo>
                <a:cubicBezTo>
                  <a:pt x="35" y="9"/>
                  <a:pt x="36" y="9"/>
                  <a:pt x="36" y="8"/>
                </a:cubicBezTo>
                <a:cubicBezTo>
                  <a:pt x="36" y="7"/>
                  <a:pt x="35" y="6"/>
                  <a:pt x="34" y="6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46" name="Freeform 52"/>
          <p:cNvSpPr>
            <a:spLocks noEditPoints="1"/>
          </p:cNvSpPr>
          <p:nvPr/>
        </p:nvSpPr>
        <p:spPr bwMode="auto">
          <a:xfrm>
            <a:off x="5224582" y="2077538"/>
            <a:ext cx="484318" cy="484318"/>
          </a:xfrm>
          <a:custGeom>
            <a:avLst/>
            <a:gdLst/>
            <a:ahLst/>
            <a:cxnLst>
              <a:cxn ang="0">
                <a:pos x="27" y="55"/>
              </a:cxn>
              <a:cxn ang="0">
                <a:pos x="0" y="27"/>
              </a:cxn>
              <a:cxn ang="0">
                <a:pos x="27" y="0"/>
              </a:cxn>
              <a:cxn ang="0">
                <a:pos x="55" y="27"/>
              </a:cxn>
              <a:cxn ang="0">
                <a:pos x="27" y="55"/>
              </a:cxn>
              <a:cxn ang="0">
                <a:pos x="27" y="8"/>
              </a:cxn>
              <a:cxn ang="0">
                <a:pos x="8" y="27"/>
              </a:cxn>
              <a:cxn ang="0">
                <a:pos x="27" y="47"/>
              </a:cxn>
              <a:cxn ang="0">
                <a:pos x="47" y="27"/>
              </a:cxn>
              <a:cxn ang="0">
                <a:pos x="27" y="8"/>
              </a:cxn>
              <a:cxn ang="0">
                <a:pos x="32" y="31"/>
              </a:cxn>
              <a:cxn ang="0">
                <a:pos x="31" y="32"/>
              </a:cxn>
              <a:cxn ang="0">
                <a:pos x="19" y="32"/>
              </a:cxn>
              <a:cxn ang="0">
                <a:pos x="18" y="31"/>
              </a:cxn>
              <a:cxn ang="0">
                <a:pos x="18" y="28"/>
              </a:cxn>
              <a:cxn ang="0">
                <a:pos x="19" y="27"/>
              </a:cxn>
              <a:cxn ang="0">
                <a:pos x="27" y="27"/>
              </a:cxn>
              <a:cxn ang="0">
                <a:pos x="27" y="15"/>
              </a:cxn>
              <a:cxn ang="0">
                <a:pos x="28" y="14"/>
              </a:cxn>
              <a:cxn ang="0">
                <a:pos x="31" y="14"/>
              </a:cxn>
              <a:cxn ang="0">
                <a:pos x="32" y="15"/>
              </a:cxn>
              <a:cxn ang="0">
                <a:pos x="32" y="31"/>
              </a:cxn>
            </a:cxnLst>
            <a:rect l="0" t="0" r="r" b="b"/>
            <a:pathLst>
              <a:path w="55" h="55">
                <a:moveTo>
                  <a:pt x="27" y="55"/>
                </a:moveTo>
                <a:cubicBezTo>
                  <a:pt x="12" y="55"/>
                  <a:pt x="0" y="42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42" y="0"/>
                  <a:pt x="55" y="12"/>
                  <a:pt x="55" y="27"/>
                </a:cubicBezTo>
                <a:cubicBezTo>
                  <a:pt x="55" y="42"/>
                  <a:pt x="42" y="55"/>
                  <a:pt x="27" y="55"/>
                </a:cubicBezTo>
                <a:close/>
                <a:moveTo>
                  <a:pt x="27" y="8"/>
                </a:moveTo>
                <a:cubicBezTo>
                  <a:pt x="16" y="8"/>
                  <a:pt x="8" y="17"/>
                  <a:pt x="8" y="27"/>
                </a:cubicBezTo>
                <a:cubicBezTo>
                  <a:pt x="8" y="38"/>
                  <a:pt x="16" y="47"/>
                  <a:pt x="27" y="47"/>
                </a:cubicBezTo>
                <a:cubicBezTo>
                  <a:pt x="38" y="47"/>
                  <a:pt x="47" y="38"/>
                  <a:pt x="47" y="27"/>
                </a:cubicBezTo>
                <a:cubicBezTo>
                  <a:pt x="47" y="17"/>
                  <a:pt x="38" y="8"/>
                  <a:pt x="27" y="8"/>
                </a:cubicBezTo>
                <a:close/>
                <a:moveTo>
                  <a:pt x="32" y="31"/>
                </a:moveTo>
                <a:cubicBezTo>
                  <a:pt x="32" y="31"/>
                  <a:pt x="31" y="32"/>
                  <a:pt x="31" y="32"/>
                </a:cubicBezTo>
                <a:cubicBezTo>
                  <a:pt x="19" y="32"/>
                  <a:pt x="19" y="32"/>
                  <a:pt x="19" y="32"/>
                </a:cubicBezTo>
                <a:cubicBezTo>
                  <a:pt x="19" y="32"/>
                  <a:pt x="18" y="31"/>
                  <a:pt x="18" y="31"/>
                </a:cubicBezTo>
                <a:cubicBezTo>
                  <a:pt x="18" y="28"/>
                  <a:pt x="18" y="28"/>
                  <a:pt x="18" y="28"/>
                </a:cubicBezTo>
                <a:cubicBezTo>
                  <a:pt x="18" y="28"/>
                  <a:pt x="19" y="27"/>
                  <a:pt x="19" y="27"/>
                </a:cubicBezTo>
                <a:cubicBezTo>
                  <a:pt x="27" y="27"/>
                  <a:pt x="27" y="27"/>
                  <a:pt x="27" y="27"/>
                </a:cubicBezTo>
                <a:cubicBezTo>
                  <a:pt x="27" y="15"/>
                  <a:pt x="27" y="15"/>
                  <a:pt x="27" y="15"/>
                </a:cubicBezTo>
                <a:cubicBezTo>
                  <a:pt x="27" y="14"/>
                  <a:pt x="28" y="14"/>
                  <a:pt x="28" y="14"/>
                </a:cubicBezTo>
                <a:cubicBezTo>
                  <a:pt x="31" y="14"/>
                  <a:pt x="31" y="14"/>
                  <a:pt x="31" y="14"/>
                </a:cubicBezTo>
                <a:cubicBezTo>
                  <a:pt x="31" y="14"/>
                  <a:pt x="32" y="14"/>
                  <a:pt x="32" y="15"/>
                </a:cubicBezTo>
                <a:lnTo>
                  <a:pt x="32" y="31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47" name="Freeform 56"/>
          <p:cNvSpPr>
            <a:spLocks noEditPoints="1"/>
          </p:cNvSpPr>
          <p:nvPr/>
        </p:nvSpPr>
        <p:spPr bwMode="auto">
          <a:xfrm>
            <a:off x="5108492" y="4038437"/>
            <a:ext cx="463769" cy="463769"/>
          </a:xfrm>
          <a:custGeom>
            <a:avLst/>
            <a:gdLst/>
            <a:ahLst/>
            <a:cxnLst>
              <a:cxn ang="0">
                <a:pos x="64" y="42"/>
              </a:cxn>
              <a:cxn ang="0">
                <a:pos x="63" y="44"/>
              </a:cxn>
              <a:cxn ang="0">
                <a:pos x="33" y="64"/>
              </a:cxn>
              <a:cxn ang="0">
                <a:pos x="32" y="64"/>
              </a:cxn>
              <a:cxn ang="0">
                <a:pos x="30" y="64"/>
              </a:cxn>
              <a:cxn ang="0">
                <a:pos x="1" y="44"/>
              </a:cxn>
              <a:cxn ang="0">
                <a:pos x="0" y="42"/>
              </a:cxn>
              <a:cxn ang="0">
                <a:pos x="0" y="23"/>
              </a:cxn>
              <a:cxn ang="0">
                <a:pos x="1" y="20"/>
              </a:cxn>
              <a:cxn ang="0">
                <a:pos x="30" y="1"/>
              </a:cxn>
              <a:cxn ang="0">
                <a:pos x="32" y="0"/>
              </a:cxn>
              <a:cxn ang="0">
                <a:pos x="33" y="1"/>
              </a:cxn>
              <a:cxn ang="0">
                <a:pos x="63" y="20"/>
              </a:cxn>
              <a:cxn ang="0">
                <a:pos x="64" y="23"/>
              </a:cxn>
              <a:cxn ang="0">
                <a:pos x="64" y="42"/>
              </a:cxn>
              <a:cxn ang="0">
                <a:pos x="12" y="32"/>
              </a:cxn>
              <a:cxn ang="0">
                <a:pos x="5" y="28"/>
              </a:cxn>
              <a:cxn ang="0">
                <a:pos x="5" y="37"/>
              </a:cxn>
              <a:cxn ang="0">
                <a:pos x="12" y="32"/>
              </a:cxn>
              <a:cxn ang="0">
                <a:pos x="29" y="21"/>
              </a:cxn>
              <a:cxn ang="0">
                <a:pos x="29" y="8"/>
              </a:cxn>
              <a:cxn ang="0">
                <a:pos x="7" y="23"/>
              </a:cxn>
              <a:cxn ang="0">
                <a:pos x="17" y="29"/>
              </a:cxn>
              <a:cxn ang="0">
                <a:pos x="29" y="21"/>
              </a:cxn>
              <a:cxn ang="0">
                <a:pos x="29" y="56"/>
              </a:cxn>
              <a:cxn ang="0">
                <a:pos x="29" y="44"/>
              </a:cxn>
              <a:cxn ang="0">
                <a:pos x="17" y="36"/>
              </a:cxn>
              <a:cxn ang="0">
                <a:pos x="7" y="42"/>
              </a:cxn>
              <a:cxn ang="0">
                <a:pos x="29" y="56"/>
              </a:cxn>
              <a:cxn ang="0">
                <a:pos x="41" y="32"/>
              </a:cxn>
              <a:cxn ang="0">
                <a:pos x="32" y="26"/>
              </a:cxn>
              <a:cxn ang="0">
                <a:pos x="22" y="32"/>
              </a:cxn>
              <a:cxn ang="0">
                <a:pos x="32" y="39"/>
              </a:cxn>
              <a:cxn ang="0">
                <a:pos x="41" y="32"/>
              </a:cxn>
              <a:cxn ang="0">
                <a:pos x="56" y="23"/>
              </a:cxn>
              <a:cxn ang="0">
                <a:pos x="35" y="8"/>
              </a:cxn>
              <a:cxn ang="0">
                <a:pos x="35" y="21"/>
              </a:cxn>
              <a:cxn ang="0">
                <a:pos x="46" y="29"/>
              </a:cxn>
              <a:cxn ang="0">
                <a:pos x="56" y="23"/>
              </a:cxn>
              <a:cxn ang="0">
                <a:pos x="56" y="42"/>
              </a:cxn>
              <a:cxn ang="0">
                <a:pos x="46" y="36"/>
              </a:cxn>
              <a:cxn ang="0">
                <a:pos x="35" y="44"/>
              </a:cxn>
              <a:cxn ang="0">
                <a:pos x="35" y="56"/>
              </a:cxn>
              <a:cxn ang="0">
                <a:pos x="56" y="42"/>
              </a:cxn>
              <a:cxn ang="0">
                <a:pos x="58" y="37"/>
              </a:cxn>
              <a:cxn ang="0">
                <a:pos x="58" y="28"/>
              </a:cxn>
              <a:cxn ang="0">
                <a:pos x="51" y="32"/>
              </a:cxn>
              <a:cxn ang="0">
                <a:pos x="58" y="37"/>
              </a:cxn>
            </a:cxnLst>
            <a:rect l="0" t="0" r="r" b="b"/>
            <a:pathLst>
              <a:path w="64" h="64">
                <a:moveTo>
                  <a:pt x="64" y="42"/>
                </a:moveTo>
                <a:cubicBezTo>
                  <a:pt x="64" y="43"/>
                  <a:pt x="63" y="44"/>
                  <a:pt x="63" y="44"/>
                </a:cubicBezTo>
                <a:cubicBezTo>
                  <a:pt x="33" y="64"/>
                  <a:pt x="33" y="64"/>
                  <a:pt x="33" y="64"/>
                </a:cubicBezTo>
                <a:cubicBezTo>
                  <a:pt x="33" y="64"/>
                  <a:pt x="32" y="64"/>
                  <a:pt x="32" y="64"/>
                </a:cubicBezTo>
                <a:cubicBezTo>
                  <a:pt x="31" y="64"/>
                  <a:pt x="31" y="64"/>
                  <a:pt x="30" y="64"/>
                </a:cubicBezTo>
                <a:cubicBezTo>
                  <a:pt x="1" y="44"/>
                  <a:pt x="1" y="44"/>
                  <a:pt x="1" y="44"/>
                </a:cubicBezTo>
                <a:cubicBezTo>
                  <a:pt x="0" y="44"/>
                  <a:pt x="0" y="43"/>
                  <a:pt x="0" y="42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2"/>
                  <a:pt x="0" y="21"/>
                  <a:pt x="1" y="20"/>
                </a:cubicBezTo>
                <a:cubicBezTo>
                  <a:pt x="30" y="1"/>
                  <a:pt x="30" y="1"/>
                  <a:pt x="30" y="1"/>
                </a:cubicBezTo>
                <a:cubicBezTo>
                  <a:pt x="31" y="1"/>
                  <a:pt x="31" y="0"/>
                  <a:pt x="32" y="0"/>
                </a:cubicBezTo>
                <a:cubicBezTo>
                  <a:pt x="32" y="0"/>
                  <a:pt x="33" y="1"/>
                  <a:pt x="33" y="1"/>
                </a:cubicBezTo>
                <a:cubicBezTo>
                  <a:pt x="63" y="20"/>
                  <a:pt x="63" y="20"/>
                  <a:pt x="63" y="20"/>
                </a:cubicBezTo>
                <a:cubicBezTo>
                  <a:pt x="63" y="21"/>
                  <a:pt x="64" y="22"/>
                  <a:pt x="64" y="23"/>
                </a:cubicBezTo>
                <a:lnTo>
                  <a:pt x="64" y="42"/>
                </a:lnTo>
                <a:close/>
                <a:moveTo>
                  <a:pt x="12" y="32"/>
                </a:moveTo>
                <a:cubicBezTo>
                  <a:pt x="5" y="28"/>
                  <a:pt x="5" y="28"/>
                  <a:pt x="5" y="28"/>
                </a:cubicBezTo>
                <a:cubicBezTo>
                  <a:pt x="5" y="37"/>
                  <a:pt x="5" y="37"/>
                  <a:pt x="5" y="37"/>
                </a:cubicBezTo>
                <a:lnTo>
                  <a:pt x="12" y="32"/>
                </a:lnTo>
                <a:close/>
                <a:moveTo>
                  <a:pt x="29" y="21"/>
                </a:moveTo>
                <a:cubicBezTo>
                  <a:pt x="29" y="8"/>
                  <a:pt x="29" y="8"/>
                  <a:pt x="29" y="8"/>
                </a:cubicBezTo>
                <a:cubicBezTo>
                  <a:pt x="7" y="23"/>
                  <a:pt x="7" y="23"/>
                  <a:pt x="7" y="23"/>
                </a:cubicBezTo>
                <a:cubicBezTo>
                  <a:pt x="17" y="29"/>
                  <a:pt x="17" y="29"/>
                  <a:pt x="17" y="29"/>
                </a:cubicBezTo>
                <a:lnTo>
                  <a:pt x="29" y="21"/>
                </a:lnTo>
                <a:close/>
                <a:moveTo>
                  <a:pt x="29" y="56"/>
                </a:moveTo>
                <a:cubicBezTo>
                  <a:pt x="29" y="44"/>
                  <a:pt x="29" y="44"/>
                  <a:pt x="29" y="44"/>
                </a:cubicBezTo>
                <a:cubicBezTo>
                  <a:pt x="17" y="36"/>
                  <a:pt x="17" y="36"/>
                  <a:pt x="17" y="36"/>
                </a:cubicBezTo>
                <a:cubicBezTo>
                  <a:pt x="7" y="42"/>
                  <a:pt x="7" y="42"/>
                  <a:pt x="7" y="42"/>
                </a:cubicBezTo>
                <a:lnTo>
                  <a:pt x="29" y="56"/>
                </a:lnTo>
                <a:close/>
                <a:moveTo>
                  <a:pt x="41" y="32"/>
                </a:moveTo>
                <a:cubicBezTo>
                  <a:pt x="32" y="26"/>
                  <a:pt x="32" y="26"/>
                  <a:pt x="32" y="26"/>
                </a:cubicBezTo>
                <a:cubicBezTo>
                  <a:pt x="22" y="32"/>
                  <a:pt x="22" y="32"/>
                  <a:pt x="22" y="32"/>
                </a:cubicBezTo>
                <a:cubicBezTo>
                  <a:pt x="32" y="39"/>
                  <a:pt x="32" y="39"/>
                  <a:pt x="32" y="39"/>
                </a:cubicBezTo>
                <a:lnTo>
                  <a:pt x="41" y="32"/>
                </a:lnTo>
                <a:close/>
                <a:moveTo>
                  <a:pt x="56" y="23"/>
                </a:moveTo>
                <a:cubicBezTo>
                  <a:pt x="35" y="8"/>
                  <a:pt x="35" y="8"/>
                  <a:pt x="35" y="8"/>
                </a:cubicBezTo>
                <a:cubicBezTo>
                  <a:pt x="35" y="21"/>
                  <a:pt x="35" y="21"/>
                  <a:pt x="35" y="21"/>
                </a:cubicBezTo>
                <a:cubicBezTo>
                  <a:pt x="46" y="29"/>
                  <a:pt x="46" y="29"/>
                  <a:pt x="46" y="29"/>
                </a:cubicBezTo>
                <a:lnTo>
                  <a:pt x="56" y="23"/>
                </a:lnTo>
                <a:close/>
                <a:moveTo>
                  <a:pt x="56" y="42"/>
                </a:moveTo>
                <a:cubicBezTo>
                  <a:pt x="46" y="36"/>
                  <a:pt x="46" y="36"/>
                  <a:pt x="46" y="36"/>
                </a:cubicBezTo>
                <a:cubicBezTo>
                  <a:pt x="35" y="44"/>
                  <a:pt x="35" y="44"/>
                  <a:pt x="35" y="44"/>
                </a:cubicBezTo>
                <a:cubicBezTo>
                  <a:pt x="35" y="56"/>
                  <a:pt x="35" y="56"/>
                  <a:pt x="35" y="56"/>
                </a:cubicBezTo>
                <a:lnTo>
                  <a:pt x="56" y="42"/>
                </a:lnTo>
                <a:close/>
                <a:moveTo>
                  <a:pt x="58" y="37"/>
                </a:moveTo>
                <a:cubicBezTo>
                  <a:pt x="58" y="28"/>
                  <a:pt x="58" y="28"/>
                  <a:pt x="58" y="28"/>
                </a:cubicBezTo>
                <a:cubicBezTo>
                  <a:pt x="51" y="32"/>
                  <a:pt x="51" y="32"/>
                  <a:pt x="51" y="32"/>
                </a:cubicBezTo>
                <a:lnTo>
                  <a:pt x="58" y="37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sp>
        <p:nvSpPr>
          <p:cNvPr id="148" name="Freeform 152"/>
          <p:cNvSpPr>
            <a:spLocks noEditPoints="1"/>
          </p:cNvSpPr>
          <p:nvPr/>
        </p:nvSpPr>
        <p:spPr bwMode="auto">
          <a:xfrm>
            <a:off x="3402501" y="3960218"/>
            <a:ext cx="452701" cy="418357"/>
          </a:xfrm>
          <a:custGeom>
            <a:avLst/>
            <a:gdLst/>
            <a:ahLst/>
            <a:cxnLst>
              <a:cxn ang="0">
                <a:pos x="67" y="20"/>
              </a:cxn>
              <a:cxn ang="0">
                <a:pos x="46" y="36"/>
              </a:cxn>
              <a:cxn ang="0">
                <a:pos x="42" y="40"/>
              </a:cxn>
              <a:cxn ang="0">
                <a:pos x="39" y="47"/>
              </a:cxn>
              <a:cxn ang="0">
                <a:pos x="44" y="52"/>
              </a:cxn>
              <a:cxn ang="0">
                <a:pos x="52" y="58"/>
              </a:cxn>
              <a:cxn ang="0">
                <a:pos x="52" y="61"/>
              </a:cxn>
              <a:cxn ang="0">
                <a:pos x="51" y="62"/>
              </a:cxn>
              <a:cxn ang="0">
                <a:pos x="17" y="62"/>
              </a:cxn>
              <a:cxn ang="0">
                <a:pos x="16" y="61"/>
              </a:cxn>
              <a:cxn ang="0">
                <a:pos x="16" y="58"/>
              </a:cxn>
              <a:cxn ang="0">
                <a:pos x="24" y="52"/>
              </a:cxn>
              <a:cxn ang="0">
                <a:pos x="29" y="47"/>
              </a:cxn>
              <a:cxn ang="0">
                <a:pos x="26" y="40"/>
              </a:cxn>
              <a:cxn ang="0">
                <a:pos x="22" y="36"/>
              </a:cxn>
              <a:cxn ang="0">
                <a:pos x="0" y="20"/>
              </a:cxn>
              <a:cxn ang="0">
                <a:pos x="0" y="15"/>
              </a:cxn>
              <a:cxn ang="0">
                <a:pos x="4" y="11"/>
              </a:cxn>
              <a:cxn ang="0">
                <a:pos x="16" y="11"/>
              </a:cxn>
              <a:cxn ang="0">
                <a:pos x="16" y="7"/>
              </a:cxn>
              <a:cxn ang="0">
                <a:pos x="22" y="0"/>
              </a:cxn>
              <a:cxn ang="0">
                <a:pos x="45" y="0"/>
              </a:cxn>
              <a:cxn ang="0">
                <a:pos x="52" y="7"/>
              </a:cxn>
              <a:cxn ang="0">
                <a:pos x="52" y="11"/>
              </a:cxn>
              <a:cxn ang="0">
                <a:pos x="63" y="11"/>
              </a:cxn>
              <a:cxn ang="0">
                <a:pos x="67" y="15"/>
              </a:cxn>
              <a:cxn ang="0">
                <a:pos x="67" y="20"/>
              </a:cxn>
              <a:cxn ang="0">
                <a:pos x="16" y="16"/>
              </a:cxn>
              <a:cxn ang="0">
                <a:pos x="6" y="16"/>
              </a:cxn>
              <a:cxn ang="0">
                <a:pos x="6" y="20"/>
              </a:cxn>
              <a:cxn ang="0">
                <a:pos x="19" y="31"/>
              </a:cxn>
              <a:cxn ang="0">
                <a:pos x="16" y="16"/>
              </a:cxn>
              <a:cxn ang="0">
                <a:pos x="62" y="16"/>
              </a:cxn>
              <a:cxn ang="0">
                <a:pos x="52" y="16"/>
              </a:cxn>
              <a:cxn ang="0">
                <a:pos x="49" y="31"/>
              </a:cxn>
              <a:cxn ang="0">
                <a:pos x="62" y="20"/>
              </a:cxn>
              <a:cxn ang="0">
                <a:pos x="62" y="16"/>
              </a:cxn>
            </a:cxnLst>
            <a:rect l="0" t="0" r="r" b="b"/>
            <a:pathLst>
              <a:path w="67" h="62">
                <a:moveTo>
                  <a:pt x="67" y="20"/>
                </a:moveTo>
                <a:cubicBezTo>
                  <a:pt x="67" y="27"/>
                  <a:pt x="58" y="36"/>
                  <a:pt x="46" y="36"/>
                </a:cubicBezTo>
                <a:cubicBezTo>
                  <a:pt x="44" y="38"/>
                  <a:pt x="42" y="40"/>
                  <a:pt x="42" y="40"/>
                </a:cubicBezTo>
                <a:cubicBezTo>
                  <a:pt x="40" y="42"/>
                  <a:pt x="39" y="44"/>
                  <a:pt x="39" y="47"/>
                </a:cubicBezTo>
                <a:cubicBezTo>
                  <a:pt x="39" y="49"/>
                  <a:pt x="40" y="52"/>
                  <a:pt x="44" y="52"/>
                </a:cubicBezTo>
                <a:cubicBezTo>
                  <a:pt x="48" y="52"/>
                  <a:pt x="52" y="54"/>
                  <a:pt x="52" y="58"/>
                </a:cubicBezTo>
                <a:cubicBezTo>
                  <a:pt x="52" y="61"/>
                  <a:pt x="52" y="61"/>
                  <a:pt x="52" y="61"/>
                </a:cubicBezTo>
                <a:cubicBezTo>
                  <a:pt x="52" y="62"/>
                  <a:pt x="51" y="62"/>
                  <a:pt x="51" y="62"/>
                </a:cubicBezTo>
                <a:cubicBezTo>
                  <a:pt x="17" y="62"/>
                  <a:pt x="17" y="62"/>
                  <a:pt x="17" y="62"/>
                </a:cubicBezTo>
                <a:cubicBezTo>
                  <a:pt x="16" y="62"/>
                  <a:pt x="16" y="62"/>
                  <a:pt x="16" y="61"/>
                </a:cubicBezTo>
                <a:cubicBezTo>
                  <a:pt x="16" y="58"/>
                  <a:pt x="16" y="58"/>
                  <a:pt x="16" y="58"/>
                </a:cubicBezTo>
                <a:cubicBezTo>
                  <a:pt x="16" y="54"/>
                  <a:pt x="20" y="52"/>
                  <a:pt x="24" y="52"/>
                </a:cubicBezTo>
                <a:cubicBezTo>
                  <a:pt x="27" y="52"/>
                  <a:pt x="29" y="49"/>
                  <a:pt x="29" y="47"/>
                </a:cubicBezTo>
                <a:cubicBezTo>
                  <a:pt x="29" y="44"/>
                  <a:pt x="28" y="42"/>
                  <a:pt x="26" y="40"/>
                </a:cubicBezTo>
                <a:cubicBezTo>
                  <a:pt x="25" y="40"/>
                  <a:pt x="24" y="38"/>
                  <a:pt x="22" y="36"/>
                </a:cubicBezTo>
                <a:cubicBezTo>
                  <a:pt x="10" y="36"/>
                  <a:pt x="0" y="27"/>
                  <a:pt x="0" y="20"/>
                </a:cubicBezTo>
                <a:cubicBezTo>
                  <a:pt x="0" y="15"/>
                  <a:pt x="0" y="15"/>
                  <a:pt x="0" y="15"/>
                </a:cubicBezTo>
                <a:cubicBezTo>
                  <a:pt x="0" y="12"/>
                  <a:pt x="2" y="11"/>
                  <a:pt x="4" y="11"/>
                </a:cubicBezTo>
                <a:cubicBezTo>
                  <a:pt x="16" y="11"/>
                  <a:pt x="16" y="11"/>
                  <a:pt x="16" y="11"/>
                </a:cubicBezTo>
                <a:cubicBezTo>
                  <a:pt x="16" y="7"/>
                  <a:pt x="16" y="7"/>
                  <a:pt x="16" y="7"/>
                </a:cubicBezTo>
                <a:cubicBezTo>
                  <a:pt x="16" y="3"/>
                  <a:pt x="19" y="0"/>
                  <a:pt x="22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9" y="0"/>
                  <a:pt x="52" y="3"/>
                  <a:pt x="52" y="7"/>
                </a:cubicBezTo>
                <a:cubicBezTo>
                  <a:pt x="52" y="11"/>
                  <a:pt x="52" y="11"/>
                  <a:pt x="52" y="11"/>
                </a:cubicBezTo>
                <a:cubicBezTo>
                  <a:pt x="63" y="11"/>
                  <a:pt x="63" y="11"/>
                  <a:pt x="63" y="11"/>
                </a:cubicBezTo>
                <a:cubicBezTo>
                  <a:pt x="66" y="11"/>
                  <a:pt x="67" y="12"/>
                  <a:pt x="67" y="15"/>
                </a:cubicBezTo>
                <a:lnTo>
                  <a:pt x="67" y="20"/>
                </a:lnTo>
                <a:close/>
                <a:moveTo>
                  <a:pt x="16" y="16"/>
                </a:moveTo>
                <a:cubicBezTo>
                  <a:pt x="6" y="16"/>
                  <a:pt x="6" y="16"/>
                  <a:pt x="6" y="16"/>
                </a:cubicBezTo>
                <a:cubicBezTo>
                  <a:pt x="6" y="20"/>
                  <a:pt x="6" y="20"/>
                  <a:pt x="6" y="20"/>
                </a:cubicBezTo>
                <a:cubicBezTo>
                  <a:pt x="6" y="24"/>
                  <a:pt x="11" y="29"/>
                  <a:pt x="19" y="31"/>
                </a:cubicBezTo>
                <a:cubicBezTo>
                  <a:pt x="17" y="27"/>
                  <a:pt x="16" y="22"/>
                  <a:pt x="16" y="16"/>
                </a:cubicBezTo>
                <a:close/>
                <a:moveTo>
                  <a:pt x="62" y="16"/>
                </a:moveTo>
                <a:cubicBezTo>
                  <a:pt x="52" y="16"/>
                  <a:pt x="52" y="16"/>
                  <a:pt x="52" y="16"/>
                </a:cubicBezTo>
                <a:cubicBezTo>
                  <a:pt x="52" y="22"/>
                  <a:pt x="51" y="27"/>
                  <a:pt x="49" y="31"/>
                </a:cubicBezTo>
                <a:cubicBezTo>
                  <a:pt x="57" y="29"/>
                  <a:pt x="62" y="24"/>
                  <a:pt x="62" y="20"/>
                </a:cubicBezTo>
                <a:lnTo>
                  <a:pt x="62" y="16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grpSp>
        <p:nvGrpSpPr>
          <p:cNvPr id="10" name="Group 33"/>
          <p:cNvGrpSpPr/>
          <p:nvPr/>
        </p:nvGrpSpPr>
        <p:grpSpPr>
          <a:xfrm rot="5400000">
            <a:off x="4575261" y="3262935"/>
            <a:ext cx="1571349" cy="1851341"/>
            <a:chOff x="1208671" y="1659213"/>
            <a:chExt cx="2151201" cy="2534514"/>
          </a:xfrm>
          <a:solidFill>
            <a:srgbClr val="FFC000"/>
          </a:solidFill>
        </p:grpSpPr>
        <p:sp>
          <p:nvSpPr>
            <p:cNvPr id="11" name="Flowchart: Alternate Process 43"/>
            <p:cNvSpPr/>
            <p:nvPr/>
          </p:nvSpPr>
          <p:spPr>
            <a:xfrm>
              <a:off x="1208671" y="1659213"/>
              <a:ext cx="2151201" cy="2151201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Isosceles Triangle 48"/>
            <p:cNvSpPr/>
            <p:nvPr/>
          </p:nvSpPr>
          <p:spPr>
            <a:xfrm rot="10800000">
              <a:off x="2007871" y="3790478"/>
              <a:ext cx="552799" cy="40324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Group 130"/>
          <p:cNvGrpSpPr>
            <a:grpSpLocks noChangeAspect="1"/>
          </p:cNvGrpSpPr>
          <p:nvPr/>
        </p:nvGrpSpPr>
        <p:grpSpPr>
          <a:xfrm>
            <a:off x="5965501" y="3927033"/>
            <a:ext cx="778199" cy="778850"/>
            <a:chOff x="3287425" y="3613920"/>
            <a:chExt cx="648499" cy="649042"/>
          </a:xfrm>
          <a:solidFill>
            <a:srgbClr val="FFC000"/>
          </a:solidFill>
        </p:grpSpPr>
        <p:sp>
          <p:nvSpPr>
            <p:cNvPr id="14" name="Oval 127"/>
            <p:cNvSpPr>
              <a:spLocks noChangeAspect="1"/>
            </p:cNvSpPr>
            <p:nvPr/>
          </p:nvSpPr>
          <p:spPr>
            <a:xfrm>
              <a:off x="3287425" y="3613920"/>
              <a:ext cx="648499" cy="649042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5" name="Oval 128"/>
            <p:cNvSpPr>
              <a:spLocks noChangeAspect="1"/>
            </p:cNvSpPr>
            <p:nvPr/>
          </p:nvSpPr>
          <p:spPr>
            <a:xfrm>
              <a:off x="3364898" y="3680343"/>
              <a:ext cx="498845" cy="499263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smtClean="0">
                  <a:solidFill>
                    <a:srgbClr val="FFFF00"/>
                  </a:solidFill>
                </a:rPr>
                <a:t>03</a:t>
              </a:r>
              <a:endParaRPr lang="en-US" sz="1600" b="1" dirty="0" smtClean="0">
                <a:solidFill>
                  <a:srgbClr val="FFFF00"/>
                </a:solidFill>
                <a:latin typeface="+mj-lt"/>
              </a:endParaRPr>
            </a:p>
          </p:txBody>
        </p:sp>
      </p:grpSp>
      <p:sp>
        <p:nvSpPr>
          <p:cNvPr id="19" name="Freeform 56"/>
          <p:cNvSpPr>
            <a:spLocks noEditPoints="1"/>
          </p:cNvSpPr>
          <p:nvPr/>
        </p:nvSpPr>
        <p:spPr bwMode="auto">
          <a:xfrm>
            <a:off x="5273592" y="4030817"/>
            <a:ext cx="463769" cy="463769"/>
          </a:xfrm>
          <a:custGeom>
            <a:avLst/>
            <a:gdLst/>
            <a:ahLst/>
            <a:cxnLst>
              <a:cxn ang="0">
                <a:pos x="64" y="42"/>
              </a:cxn>
              <a:cxn ang="0">
                <a:pos x="63" y="44"/>
              </a:cxn>
              <a:cxn ang="0">
                <a:pos x="33" y="64"/>
              </a:cxn>
              <a:cxn ang="0">
                <a:pos x="32" y="64"/>
              </a:cxn>
              <a:cxn ang="0">
                <a:pos x="30" y="64"/>
              </a:cxn>
              <a:cxn ang="0">
                <a:pos x="1" y="44"/>
              </a:cxn>
              <a:cxn ang="0">
                <a:pos x="0" y="42"/>
              </a:cxn>
              <a:cxn ang="0">
                <a:pos x="0" y="23"/>
              </a:cxn>
              <a:cxn ang="0">
                <a:pos x="1" y="20"/>
              </a:cxn>
              <a:cxn ang="0">
                <a:pos x="30" y="1"/>
              </a:cxn>
              <a:cxn ang="0">
                <a:pos x="32" y="0"/>
              </a:cxn>
              <a:cxn ang="0">
                <a:pos x="33" y="1"/>
              </a:cxn>
              <a:cxn ang="0">
                <a:pos x="63" y="20"/>
              </a:cxn>
              <a:cxn ang="0">
                <a:pos x="64" y="23"/>
              </a:cxn>
              <a:cxn ang="0">
                <a:pos x="64" y="42"/>
              </a:cxn>
              <a:cxn ang="0">
                <a:pos x="12" y="32"/>
              </a:cxn>
              <a:cxn ang="0">
                <a:pos x="5" y="28"/>
              </a:cxn>
              <a:cxn ang="0">
                <a:pos x="5" y="37"/>
              </a:cxn>
              <a:cxn ang="0">
                <a:pos x="12" y="32"/>
              </a:cxn>
              <a:cxn ang="0">
                <a:pos x="29" y="21"/>
              </a:cxn>
              <a:cxn ang="0">
                <a:pos x="29" y="8"/>
              </a:cxn>
              <a:cxn ang="0">
                <a:pos x="7" y="23"/>
              </a:cxn>
              <a:cxn ang="0">
                <a:pos x="17" y="29"/>
              </a:cxn>
              <a:cxn ang="0">
                <a:pos x="29" y="21"/>
              </a:cxn>
              <a:cxn ang="0">
                <a:pos x="29" y="56"/>
              </a:cxn>
              <a:cxn ang="0">
                <a:pos x="29" y="44"/>
              </a:cxn>
              <a:cxn ang="0">
                <a:pos x="17" y="36"/>
              </a:cxn>
              <a:cxn ang="0">
                <a:pos x="7" y="42"/>
              </a:cxn>
              <a:cxn ang="0">
                <a:pos x="29" y="56"/>
              </a:cxn>
              <a:cxn ang="0">
                <a:pos x="41" y="32"/>
              </a:cxn>
              <a:cxn ang="0">
                <a:pos x="32" y="26"/>
              </a:cxn>
              <a:cxn ang="0">
                <a:pos x="22" y="32"/>
              </a:cxn>
              <a:cxn ang="0">
                <a:pos x="32" y="39"/>
              </a:cxn>
              <a:cxn ang="0">
                <a:pos x="41" y="32"/>
              </a:cxn>
              <a:cxn ang="0">
                <a:pos x="56" y="23"/>
              </a:cxn>
              <a:cxn ang="0">
                <a:pos x="35" y="8"/>
              </a:cxn>
              <a:cxn ang="0">
                <a:pos x="35" y="21"/>
              </a:cxn>
              <a:cxn ang="0">
                <a:pos x="46" y="29"/>
              </a:cxn>
              <a:cxn ang="0">
                <a:pos x="56" y="23"/>
              </a:cxn>
              <a:cxn ang="0">
                <a:pos x="56" y="42"/>
              </a:cxn>
              <a:cxn ang="0">
                <a:pos x="46" y="36"/>
              </a:cxn>
              <a:cxn ang="0">
                <a:pos x="35" y="44"/>
              </a:cxn>
              <a:cxn ang="0">
                <a:pos x="35" y="56"/>
              </a:cxn>
              <a:cxn ang="0">
                <a:pos x="56" y="42"/>
              </a:cxn>
              <a:cxn ang="0">
                <a:pos x="58" y="37"/>
              </a:cxn>
              <a:cxn ang="0">
                <a:pos x="58" y="28"/>
              </a:cxn>
              <a:cxn ang="0">
                <a:pos x="51" y="32"/>
              </a:cxn>
              <a:cxn ang="0">
                <a:pos x="58" y="37"/>
              </a:cxn>
            </a:cxnLst>
            <a:rect l="0" t="0" r="r" b="b"/>
            <a:pathLst>
              <a:path w="64" h="64">
                <a:moveTo>
                  <a:pt x="64" y="42"/>
                </a:moveTo>
                <a:cubicBezTo>
                  <a:pt x="64" y="43"/>
                  <a:pt x="63" y="44"/>
                  <a:pt x="63" y="44"/>
                </a:cubicBezTo>
                <a:cubicBezTo>
                  <a:pt x="33" y="64"/>
                  <a:pt x="33" y="64"/>
                  <a:pt x="33" y="64"/>
                </a:cubicBezTo>
                <a:cubicBezTo>
                  <a:pt x="33" y="64"/>
                  <a:pt x="32" y="64"/>
                  <a:pt x="32" y="64"/>
                </a:cubicBezTo>
                <a:cubicBezTo>
                  <a:pt x="31" y="64"/>
                  <a:pt x="31" y="64"/>
                  <a:pt x="30" y="64"/>
                </a:cubicBezTo>
                <a:cubicBezTo>
                  <a:pt x="1" y="44"/>
                  <a:pt x="1" y="44"/>
                  <a:pt x="1" y="44"/>
                </a:cubicBezTo>
                <a:cubicBezTo>
                  <a:pt x="0" y="44"/>
                  <a:pt x="0" y="43"/>
                  <a:pt x="0" y="42"/>
                </a:cubicBezTo>
                <a:cubicBezTo>
                  <a:pt x="0" y="23"/>
                  <a:pt x="0" y="23"/>
                  <a:pt x="0" y="23"/>
                </a:cubicBezTo>
                <a:cubicBezTo>
                  <a:pt x="0" y="22"/>
                  <a:pt x="0" y="21"/>
                  <a:pt x="1" y="20"/>
                </a:cubicBezTo>
                <a:cubicBezTo>
                  <a:pt x="30" y="1"/>
                  <a:pt x="30" y="1"/>
                  <a:pt x="30" y="1"/>
                </a:cubicBezTo>
                <a:cubicBezTo>
                  <a:pt x="31" y="1"/>
                  <a:pt x="31" y="0"/>
                  <a:pt x="32" y="0"/>
                </a:cubicBezTo>
                <a:cubicBezTo>
                  <a:pt x="32" y="0"/>
                  <a:pt x="33" y="1"/>
                  <a:pt x="33" y="1"/>
                </a:cubicBezTo>
                <a:cubicBezTo>
                  <a:pt x="63" y="20"/>
                  <a:pt x="63" y="20"/>
                  <a:pt x="63" y="20"/>
                </a:cubicBezTo>
                <a:cubicBezTo>
                  <a:pt x="63" y="21"/>
                  <a:pt x="64" y="22"/>
                  <a:pt x="64" y="23"/>
                </a:cubicBezTo>
                <a:lnTo>
                  <a:pt x="64" y="42"/>
                </a:lnTo>
                <a:close/>
                <a:moveTo>
                  <a:pt x="12" y="32"/>
                </a:moveTo>
                <a:cubicBezTo>
                  <a:pt x="5" y="28"/>
                  <a:pt x="5" y="28"/>
                  <a:pt x="5" y="28"/>
                </a:cubicBezTo>
                <a:cubicBezTo>
                  <a:pt x="5" y="37"/>
                  <a:pt x="5" y="37"/>
                  <a:pt x="5" y="37"/>
                </a:cubicBezTo>
                <a:lnTo>
                  <a:pt x="12" y="32"/>
                </a:lnTo>
                <a:close/>
                <a:moveTo>
                  <a:pt x="29" y="21"/>
                </a:moveTo>
                <a:cubicBezTo>
                  <a:pt x="29" y="8"/>
                  <a:pt x="29" y="8"/>
                  <a:pt x="29" y="8"/>
                </a:cubicBezTo>
                <a:cubicBezTo>
                  <a:pt x="7" y="23"/>
                  <a:pt x="7" y="23"/>
                  <a:pt x="7" y="23"/>
                </a:cubicBezTo>
                <a:cubicBezTo>
                  <a:pt x="17" y="29"/>
                  <a:pt x="17" y="29"/>
                  <a:pt x="17" y="29"/>
                </a:cubicBezTo>
                <a:lnTo>
                  <a:pt x="29" y="21"/>
                </a:lnTo>
                <a:close/>
                <a:moveTo>
                  <a:pt x="29" y="56"/>
                </a:moveTo>
                <a:cubicBezTo>
                  <a:pt x="29" y="44"/>
                  <a:pt x="29" y="44"/>
                  <a:pt x="29" y="44"/>
                </a:cubicBezTo>
                <a:cubicBezTo>
                  <a:pt x="17" y="36"/>
                  <a:pt x="17" y="36"/>
                  <a:pt x="17" y="36"/>
                </a:cubicBezTo>
                <a:cubicBezTo>
                  <a:pt x="7" y="42"/>
                  <a:pt x="7" y="42"/>
                  <a:pt x="7" y="42"/>
                </a:cubicBezTo>
                <a:lnTo>
                  <a:pt x="29" y="56"/>
                </a:lnTo>
                <a:close/>
                <a:moveTo>
                  <a:pt x="41" y="32"/>
                </a:moveTo>
                <a:cubicBezTo>
                  <a:pt x="32" y="26"/>
                  <a:pt x="32" y="26"/>
                  <a:pt x="32" y="26"/>
                </a:cubicBezTo>
                <a:cubicBezTo>
                  <a:pt x="22" y="32"/>
                  <a:pt x="22" y="32"/>
                  <a:pt x="22" y="32"/>
                </a:cubicBezTo>
                <a:cubicBezTo>
                  <a:pt x="32" y="39"/>
                  <a:pt x="32" y="39"/>
                  <a:pt x="32" y="39"/>
                </a:cubicBezTo>
                <a:lnTo>
                  <a:pt x="41" y="32"/>
                </a:lnTo>
                <a:close/>
                <a:moveTo>
                  <a:pt x="56" y="23"/>
                </a:moveTo>
                <a:cubicBezTo>
                  <a:pt x="35" y="8"/>
                  <a:pt x="35" y="8"/>
                  <a:pt x="35" y="8"/>
                </a:cubicBezTo>
                <a:cubicBezTo>
                  <a:pt x="35" y="21"/>
                  <a:pt x="35" y="21"/>
                  <a:pt x="35" y="21"/>
                </a:cubicBezTo>
                <a:cubicBezTo>
                  <a:pt x="46" y="29"/>
                  <a:pt x="46" y="29"/>
                  <a:pt x="46" y="29"/>
                </a:cubicBezTo>
                <a:lnTo>
                  <a:pt x="56" y="23"/>
                </a:lnTo>
                <a:close/>
                <a:moveTo>
                  <a:pt x="56" y="42"/>
                </a:moveTo>
                <a:cubicBezTo>
                  <a:pt x="46" y="36"/>
                  <a:pt x="46" y="36"/>
                  <a:pt x="46" y="36"/>
                </a:cubicBezTo>
                <a:cubicBezTo>
                  <a:pt x="35" y="44"/>
                  <a:pt x="35" y="44"/>
                  <a:pt x="35" y="44"/>
                </a:cubicBezTo>
                <a:cubicBezTo>
                  <a:pt x="35" y="56"/>
                  <a:pt x="35" y="56"/>
                  <a:pt x="35" y="56"/>
                </a:cubicBezTo>
                <a:lnTo>
                  <a:pt x="56" y="42"/>
                </a:lnTo>
                <a:close/>
                <a:moveTo>
                  <a:pt x="58" y="37"/>
                </a:moveTo>
                <a:cubicBezTo>
                  <a:pt x="58" y="28"/>
                  <a:pt x="58" y="28"/>
                  <a:pt x="58" y="28"/>
                </a:cubicBezTo>
                <a:cubicBezTo>
                  <a:pt x="51" y="32"/>
                  <a:pt x="51" y="32"/>
                  <a:pt x="51" y="32"/>
                </a:cubicBezTo>
                <a:lnTo>
                  <a:pt x="58" y="37"/>
                </a:lnTo>
                <a:close/>
              </a:path>
            </a:pathLst>
          </a:cu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/>
          <a:lstStyle/>
          <a:p>
            <a:endParaRPr lang="en-US"/>
          </a:p>
        </p:txBody>
      </p:sp>
      <p:grpSp>
        <p:nvGrpSpPr>
          <p:cNvPr id="20" name="Group 129"/>
          <p:cNvGrpSpPr>
            <a:grpSpLocks noChangeAspect="1"/>
          </p:cNvGrpSpPr>
          <p:nvPr/>
        </p:nvGrpSpPr>
        <p:grpSpPr>
          <a:xfrm>
            <a:off x="5994015" y="3914421"/>
            <a:ext cx="778199" cy="778850"/>
            <a:chOff x="2779491" y="2517212"/>
            <a:chExt cx="648499" cy="649042"/>
          </a:xfrm>
        </p:grpSpPr>
        <p:sp>
          <p:nvSpPr>
            <p:cNvPr id="21" name="Oval 96"/>
            <p:cNvSpPr>
              <a:spLocks noChangeAspect="1"/>
            </p:cNvSpPr>
            <p:nvPr/>
          </p:nvSpPr>
          <p:spPr>
            <a:xfrm>
              <a:off x="2779491" y="2517212"/>
              <a:ext cx="648499" cy="64904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en-US" sz="18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2" name="Oval 110"/>
            <p:cNvSpPr>
              <a:spLocks noChangeAspect="1"/>
            </p:cNvSpPr>
            <p:nvPr/>
          </p:nvSpPr>
          <p:spPr>
            <a:xfrm>
              <a:off x="2854318" y="2592102"/>
              <a:ext cx="498845" cy="499263"/>
            </a:xfrm>
            <a:prstGeom prst="ellipse">
              <a:avLst/>
            </a:prstGeom>
            <a:solidFill>
              <a:srgbClr val="FFC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sz="1600" b="1" dirty="0" smtClean="0">
                  <a:solidFill>
                    <a:schemeClr val="bg1"/>
                  </a:solidFill>
                </a:rPr>
                <a:t>03</a:t>
              </a:r>
              <a:endParaRPr lang="en-US" sz="1800" b="1" dirty="0">
                <a:latin typeface="+mj-lt"/>
              </a:endParaRPr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6948170" y="3500755"/>
            <a:ext cx="198183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00000"/>
              </a:lnSpc>
              <a:spcBef>
                <a:spcPts val="0"/>
              </a:spcBef>
            </a:pPr>
            <a:r>
              <a:rPr sz="2400">
                <a:latin typeface="Calibri" panose="020F0502020204030204" charset="0"/>
                <a:sym typeface="+mn-ea"/>
              </a:rPr>
              <a:t>企业兼职教师</a:t>
            </a:r>
            <a:r>
              <a:rPr lang="zh-CN" sz="2400">
                <a:latin typeface="Calibri" panose="020F0502020204030204" charset="0"/>
                <a:sym typeface="+mn-ea"/>
              </a:rPr>
              <a:t>教学</a:t>
            </a:r>
            <a:r>
              <a:rPr sz="2400">
                <a:latin typeface="Calibri" panose="020F0502020204030204" charset="0"/>
                <a:sym typeface="+mn-ea"/>
              </a:rPr>
              <a:t>效果不令人满意</a:t>
            </a:r>
            <a:endParaRPr lang="zh-CN" altLang="en-US" sz="2400"/>
          </a:p>
        </p:txBody>
      </p:sp>
      <p:sp>
        <p:nvSpPr>
          <p:cNvPr id="24" name="Text Placeholder 3"/>
          <p:cNvSpPr txBox="1"/>
          <p:nvPr/>
        </p:nvSpPr>
        <p:spPr>
          <a:xfrm>
            <a:off x="133985" y="3775710"/>
            <a:ext cx="2210435" cy="738505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ctr">
              <a:buNone/>
              <a:defRPr sz="160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algn="ctr" defTabSz="914400">
              <a:spcBef>
                <a:spcPct val="20000"/>
              </a:spcBef>
              <a:buClrTx/>
              <a:buSzTx/>
              <a:buNone/>
              <a:defRPr/>
            </a:pPr>
            <a:r>
              <a:rPr lang="zh-CN" sz="2400">
                <a:latin typeface="Calibri" panose="020F0502020204030204" charset="0"/>
                <a:cs typeface="+mn-ea"/>
                <a:sym typeface="+mn-ea"/>
              </a:rPr>
              <a:t>校企合作深度和广度有待加强</a:t>
            </a:r>
            <a:endParaRPr lang="zh-CN" sz="2400">
              <a:latin typeface="Calibri" panose="020F0502020204030204" charset="0"/>
              <a:cs typeface="+mn-ea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bldLvl="0" animBg="1"/>
      <p:bldP spid="146" grpId="0" bldLvl="0" animBg="1"/>
      <p:bldP spid="147" grpId="0" bldLvl="0" animBg="1"/>
      <p:bldP spid="148" grpId="0" bldLvl="0" animBg="1"/>
      <p:bldP spid="19" grpId="0" bldLvl="0" animBg="1"/>
      <p:bldP spid="135" grpId="0"/>
      <p:bldP spid="138" grpId="0"/>
      <p:bldP spid="138" grpId="1"/>
      <p:bldP spid="23" grpId="0"/>
      <p:bldP spid="23" grpId="1"/>
      <p:bldP spid="24" grpId="0"/>
      <p:bldP spid="2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108585" y="836930"/>
            <a:ext cx="5509895" cy="53016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332730" y="836930"/>
            <a:ext cx="1336675" cy="4914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横向融通</a:t>
            </a:r>
            <a:endParaRPr lang="zh-CN" altLang="en-US" b="1"/>
          </a:p>
        </p:txBody>
      </p:sp>
      <p:sp>
        <p:nvSpPr>
          <p:cNvPr id="6" name="矩形 5"/>
          <p:cNvSpPr/>
          <p:nvPr/>
        </p:nvSpPr>
        <p:spPr>
          <a:xfrm>
            <a:off x="5332730" y="1772920"/>
            <a:ext cx="1296035" cy="5041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产教融合</a:t>
            </a:r>
            <a:endParaRPr lang="zh-CN" altLang="en-US" b="1"/>
          </a:p>
        </p:txBody>
      </p:sp>
      <p:sp>
        <p:nvSpPr>
          <p:cNvPr id="7" name="矩形 6"/>
          <p:cNvSpPr/>
          <p:nvPr/>
        </p:nvSpPr>
        <p:spPr>
          <a:xfrm>
            <a:off x="7092315" y="1772920"/>
            <a:ext cx="1640205" cy="5041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政策、制度</a:t>
            </a:r>
            <a:endParaRPr lang="zh-CN" altLang="en-US" b="1"/>
          </a:p>
        </p:txBody>
      </p:sp>
      <p:sp>
        <p:nvSpPr>
          <p:cNvPr id="8" name="矩形 7"/>
          <p:cNvSpPr/>
          <p:nvPr/>
        </p:nvSpPr>
        <p:spPr>
          <a:xfrm>
            <a:off x="7045960" y="2637155"/>
            <a:ext cx="2013585" cy="189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 sz="1800"/>
              <a:t>1.</a:t>
            </a:r>
            <a:r>
              <a:rPr lang="zh-CN" altLang="en-US" sz="1800"/>
              <a:t>中央预算支持；</a:t>
            </a:r>
            <a:endParaRPr lang="zh-CN" altLang="en-US" sz="1800"/>
          </a:p>
          <a:p>
            <a:pPr algn="l"/>
            <a:r>
              <a:rPr lang="en-US" altLang="zh-CN" sz="1800"/>
              <a:t>2.</a:t>
            </a:r>
            <a:r>
              <a:rPr lang="zh-CN" altLang="en-US" sz="1800"/>
              <a:t>组合投资基金；</a:t>
            </a:r>
            <a:endParaRPr lang="zh-CN" altLang="en-US" sz="1800"/>
          </a:p>
          <a:p>
            <a:pPr algn="l"/>
            <a:r>
              <a:rPr lang="en-US" altLang="zh-CN" sz="1800"/>
              <a:t>3.</a:t>
            </a:r>
            <a:r>
              <a:rPr lang="zh-CN" altLang="en-US" sz="1800"/>
              <a:t>教育附加抵免；</a:t>
            </a:r>
            <a:endParaRPr lang="zh-CN" altLang="en-US" sz="1800"/>
          </a:p>
          <a:p>
            <a:pPr algn="l"/>
            <a:r>
              <a:rPr lang="en-US" altLang="zh-CN" sz="1800"/>
              <a:t>4.“</a:t>
            </a:r>
            <a:r>
              <a:rPr lang="zh-CN" altLang="en-US" sz="1800"/>
              <a:t>金融</a:t>
            </a:r>
            <a:r>
              <a:rPr lang="en-US" altLang="zh-CN" sz="1800"/>
              <a:t>+</a:t>
            </a:r>
            <a:r>
              <a:rPr lang="zh-CN" altLang="en-US" sz="1800"/>
              <a:t>财政</a:t>
            </a:r>
            <a:r>
              <a:rPr lang="en-US" altLang="zh-CN" sz="1800"/>
              <a:t>+</a:t>
            </a:r>
            <a:r>
              <a:rPr lang="zh-CN" altLang="en-US" sz="1800"/>
              <a:t>土地</a:t>
            </a:r>
            <a:r>
              <a:rPr lang="en-US" altLang="zh-CN" sz="1800"/>
              <a:t>+</a:t>
            </a:r>
            <a:r>
              <a:rPr lang="zh-CN" altLang="en-US" sz="1800"/>
              <a:t>信用</a:t>
            </a:r>
            <a:r>
              <a:rPr lang="en-US" altLang="zh-CN" sz="1800"/>
              <a:t>”</a:t>
            </a:r>
            <a:r>
              <a:rPr lang="zh-CN" altLang="en-US" sz="1800"/>
              <a:t>组合激励；</a:t>
            </a:r>
            <a:endParaRPr lang="zh-CN" altLang="en-US" sz="1800"/>
          </a:p>
          <a:p>
            <a:pPr algn="l"/>
            <a:r>
              <a:rPr lang="en-US" altLang="zh-CN" sz="1800"/>
              <a:t>5.</a:t>
            </a:r>
            <a:r>
              <a:rPr lang="zh-CN" altLang="en-US" sz="1800"/>
              <a:t>财税优惠</a:t>
            </a:r>
            <a:endParaRPr lang="zh-CN" altLang="en-US" sz="1800"/>
          </a:p>
        </p:txBody>
      </p:sp>
      <p:sp>
        <p:nvSpPr>
          <p:cNvPr id="9" name="矩形 8">
            <a:hlinkClick r:id=""/>
          </p:cNvPr>
          <p:cNvSpPr/>
          <p:nvPr/>
        </p:nvSpPr>
        <p:spPr>
          <a:xfrm>
            <a:off x="5370830" y="3035300"/>
            <a:ext cx="1224915" cy="100266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产教融合型企业</a:t>
            </a:r>
            <a:endParaRPr lang="zh-CN" altLang="en-US"/>
          </a:p>
        </p:txBody>
      </p:sp>
      <p:sp>
        <p:nvSpPr>
          <p:cNvPr id="11" name="下箭头 10"/>
          <p:cNvSpPr/>
          <p:nvPr/>
        </p:nvSpPr>
        <p:spPr>
          <a:xfrm>
            <a:off x="5868035" y="1484630"/>
            <a:ext cx="143510" cy="215900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右箭头 11"/>
          <p:cNvSpPr/>
          <p:nvPr/>
        </p:nvSpPr>
        <p:spPr>
          <a:xfrm>
            <a:off x="6732270" y="1988820"/>
            <a:ext cx="215900" cy="144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下箭头 12"/>
          <p:cNvSpPr/>
          <p:nvPr/>
        </p:nvSpPr>
        <p:spPr>
          <a:xfrm>
            <a:off x="7884160" y="2348865"/>
            <a:ext cx="144145" cy="215900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左箭头 13"/>
          <p:cNvSpPr/>
          <p:nvPr/>
        </p:nvSpPr>
        <p:spPr>
          <a:xfrm>
            <a:off x="6669405" y="3453130"/>
            <a:ext cx="215900" cy="144145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149" name="Rectangle 4"/>
          <p:cNvSpPr/>
          <p:nvPr/>
        </p:nvSpPr>
        <p:spPr>
          <a:xfrm>
            <a:off x="0" y="73660"/>
            <a:ext cx="2790190" cy="460375"/>
          </a:xfrm>
          <a:prstGeom prst="rect">
            <a:avLst/>
          </a:prstGeom>
          <a:solidFill>
            <a:srgbClr val="EAEAEA"/>
          </a:solidFill>
          <a:ln w="9525">
            <a:noFill/>
          </a:ln>
        </p:spPr>
        <p:txBody>
          <a:bodyPr wrap="square">
            <a:spAutoFit/>
          </a:bodyPr>
          <a:p>
            <a:pPr lvl="0" eaLnBrk="1" hangingPunct="1"/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四、建设思路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9" grpId="0" animBg="1"/>
      <p:bldP spid="5" grpId="0" animBg="1"/>
      <p:bldP spid="11" grpId="0" animBg="1"/>
      <p:bldP spid="6" grpId="0" animBg="1"/>
      <p:bldP spid="12" grpId="0" animBg="1"/>
      <p:bldP spid="7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260" y="764540"/>
            <a:ext cx="4627245" cy="7112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05" y="1844675"/>
            <a:ext cx="5171440" cy="106934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975" y="1124585"/>
            <a:ext cx="2216150" cy="533273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6125" y="1121410"/>
            <a:ext cx="2334895" cy="535813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5455" y="1121410"/>
            <a:ext cx="2169795" cy="533654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6830" y="1052830"/>
            <a:ext cx="2282190" cy="533336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3317240" y="620395"/>
            <a:ext cx="3486785" cy="4743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浙江省首批产教融合型企业</a:t>
            </a:r>
            <a:endParaRPr lang="zh-CN" altLang="en-US"/>
          </a:p>
        </p:txBody>
      </p:sp>
      <p:sp>
        <p:nvSpPr>
          <p:cNvPr id="15" name="圆角矩形 14"/>
          <p:cNvSpPr/>
          <p:nvPr/>
        </p:nvSpPr>
        <p:spPr>
          <a:xfrm>
            <a:off x="2364740" y="6143625"/>
            <a:ext cx="2160270" cy="360045"/>
          </a:xfrm>
          <a:prstGeom prst="roundRect">
            <a:avLst/>
          </a:prstGeom>
          <a:noFill/>
          <a:ln w="44450" cmpd="sng">
            <a:solidFill>
              <a:srgbClr val="00B05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圆角矩形 15"/>
          <p:cNvSpPr/>
          <p:nvPr/>
        </p:nvSpPr>
        <p:spPr>
          <a:xfrm>
            <a:off x="5055235" y="3500755"/>
            <a:ext cx="1748790" cy="360045"/>
          </a:xfrm>
          <a:prstGeom prst="roundRect">
            <a:avLst/>
          </a:prstGeom>
          <a:noFill/>
          <a:ln w="44450" cmpd="sng">
            <a:solidFill>
              <a:srgbClr val="00B05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-36830" y="3068955"/>
            <a:ext cx="2160270" cy="360045"/>
          </a:xfrm>
          <a:prstGeom prst="roundRect">
            <a:avLst/>
          </a:prstGeom>
          <a:noFill/>
          <a:ln w="44450" cmpd="sng">
            <a:solidFill>
              <a:srgbClr val="00B05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圆角矩形 17"/>
          <p:cNvSpPr/>
          <p:nvPr/>
        </p:nvSpPr>
        <p:spPr>
          <a:xfrm>
            <a:off x="5003800" y="4509135"/>
            <a:ext cx="1748790" cy="360045"/>
          </a:xfrm>
          <a:prstGeom prst="roundRect">
            <a:avLst/>
          </a:prstGeom>
          <a:noFill/>
          <a:ln w="44450" cmpd="sng">
            <a:solidFill>
              <a:srgbClr val="00B05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圆角矩形 18"/>
          <p:cNvSpPr/>
          <p:nvPr/>
        </p:nvSpPr>
        <p:spPr>
          <a:xfrm>
            <a:off x="7236460" y="2853055"/>
            <a:ext cx="1748790" cy="360045"/>
          </a:xfrm>
          <a:prstGeom prst="roundRect">
            <a:avLst/>
          </a:prstGeom>
          <a:noFill/>
          <a:ln w="44450" cmpd="sng">
            <a:solidFill>
              <a:srgbClr val="00B05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149" name="Rectangle 4"/>
          <p:cNvSpPr/>
          <p:nvPr/>
        </p:nvSpPr>
        <p:spPr>
          <a:xfrm>
            <a:off x="0" y="73660"/>
            <a:ext cx="2790190" cy="460375"/>
          </a:xfrm>
          <a:prstGeom prst="rect">
            <a:avLst/>
          </a:prstGeom>
          <a:solidFill>
            <a:srgbClr val="EAEAEA"/>
          </a:solidFill>
          <a:ln w="9525">
            <a:noFill/>
          </a:ln>
        </p:spPr>
        <p:txBody>
          <a:bodyPr wrap="square">
            <a:spAutoFit/>
          </a:bodyPr>
          <a:p>
            <a:pPr lvl="0" eaLnBrk="1" hangingPunct="1"/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四、建设思路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4" grpId="1" animBg="1"/>
      <p:bldP spid="17" grpId="0" bldLvl="0" animBg="1"/>
      <p:bldP spid="15" grpId="0" bldLvl="0" animBg="1"/>
      <p:bldP spid="16" grpId="0" bldLvl="0" animBg="1"/>
      <p:bldP spid="18" grpId="0" bldLvl="0" animBg="1"/>
      <p:bldP spid="19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108585" y="874395"/>
            <a:ext cx="5509895" cy="530161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332730" y="836930"/>
            <a:ext cx="1336675" cy="4914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横向融通</a:t>
            </a:r>
            <a:endParaRPr lang="zh-CN" altLang="en-US" b="1"/>
          </a:p>
        </p:txBody>
      </p:sp>
      <p:sp>
        <p:nvSpPr>
          <p:cNvPr id="6" name="矩形 5"/>
          <p:cNvSpPr/>
          <p:nvPr/>
        </p:nvSpPr>
        <p:spPr>
          <a:xfrm>
            <a:off x="5332730" y="1772920"/>
            <a:ext cx="1296035" cy="5041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产教融合</a:t>
            </a:r>
            <a:endParaRPr lang="zh-CN" altLang="en-US" b="1"/>
          </a:p>
        </p:txBody>
      </p:sp>
      <p:sp>
        <p:nvSpPr>
          <p:cNvPr id="7" name="矩形 6"/>
          <p:cNvSpPr/>
          <p:nvPr/>
        </p:nvSpPr>
        <p:spPr>
          <a:xfrm>
            <a:off x="7092315" y="1772920"/>
            <a:ext cx="1640205" cy="50419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政策、制度</a:t>
            </a:r>
            <a:endParaRPr lang="zh-CN" altLang="en-US" b="1"/>
          </a:p>
        </p:txBody>
      </p:sp>
      <p:sp>
        <p:nvSpPr>
          <p:cNvPr id="8" name="矩形 7"/>
          <p:cNvSpPr/>
          <p:nvPr/>
        </p:nvSpPr>
        <p:spPr>
          <a:xfrm>
            <a:off x="7045960" y="2637155"/>
            <a:ext cx="2013585" cy="189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 sz="1800"/>
              <a:t>1.</a:t>
            </a:r>
            <a:r>
              <a:rPr lang="zh-CN" altLang="en-US" sz="1800"/>
              <a:t>中央预算支持；</a:t>
            </a:r>
            <a:endParaRPr lang="zh-CN" altLang="en-US" sz="1800"/>
          </a:p>
          <a:p>
            <a:pPr algn="l"/>
            <a:r>
              <a:rPr lang="en-US" altLang="zh-CN" sz="1800"/>
              <a:t>2.</a:t>
            </a:r>
            <a:r>
              <a:rPr lang="zh-CN" altLang="en-US" sz="1800"/>
              <a:t>组合投资基金；</a:t>
            </a:r>
            <a:endParaRPr lang="zh-CN" altLang="en-US" sz="1800"/>
          </a:p>
          <a:p>
            <a:pPr algn="l"/>
            <a:r>
              <a:rPr lang="en-US" altLang="zh-CN" sz="1800"/>
              <a:t>3.</a:t>
            </a:r>
            <a:r>
              <a:rPr lang="zh-CN" altLang="en-US" sz="1800"/>
              <a:t>教育附加抵免；</a:t>
            </a:r>
            <a:endParaRPr lang="zh-CN" altLang="en-US" sz="1800"/>
          </a:p>
          <a:p>
            <a:pPr algn="l"/>
            <a:r>
              <a:rPr lang="en-US" altLang="zh-CN" sz="1800"/>
              <a:t>4.“</a:t>
            </a:r>
            <a:r>
              <a:rPr lang="zh-CN" altLang="en-US" sz="1800"/>
              <a:t>金融</a:t>
            </a:r>
            <a:r>
              <a:rPr lang="en-US" altLang="zh-CN" sz="1800"/>
              <a:t>+</a:t>
            </a:r>
            <a:r>
              <a:rPr lang="zh-CN" altLang="en-US" sz="1800"/>
              <a:t>财政</a:t>
            </a:r>
            <a:r>
              <a:rPr lang="en-US" altLang="zh-CN" sz="1800"/>
              <a:t>+</a:t>
            </a:r>
            <a:r>
              <a:rPr lang="zh-CN" altLang="en-US" sz="1800"/>
              <a:t>土地</a:t>
            </a:r>
            <a:r>
              <a:rPr lang="en-US" altLang="zh-CN" sz="1800"/>
              <a:t>+</a:t>
            </a:r>
            <a:r>
              <a:rPr lang="zh-CN" altLang="en-US" sz="1800"/>
              <a:t>信用</a:t>
            </a:r>
            <a:r>
              <a:rPr lang="en-US" altLang="zh-CN" sz="1800"/>
              <a:t>”</a:t>
            </a:r>
            <a:r>
              <a:rPr lang="zh-CN" altLang="en-US" sz="1800"/>
              <a:t>组合激励；</a:t>
            </a:r>
            <a:endParaRPr lang="zh-CN" altLang="en-US" sz="1800"/>
          </a:p>
          <a:p>
            <a:pPr algn="l"/>
            <a:r>
              <a:rPr lang="en-US" altLang="zh-CN" sz="1800"/>
              <a:t>5.</a:t>
            </a:r>
            <a:r>
              <a:rPr lang="zh-CN" altLang="en-US" sz="1800"/>
              <a:t>财税优惠</a:t>
            </a:r>
            <a:endParaRPr lang="zh-CN" altLang="en-US" sz="1800"/>
          </a:p>
        </p:txBody>
      </p:sp>
      <p:sp>
        <p:nvSpPr>
          <p:cNvPr id="9" name="矩形 8">
            <a:hlinkClick r:id=""/>
          </p:cNvPr>
          <p:cNvSpPr/>
          <p:nvPr/>
        </p:nvSpPr>
        <p:spPr>
          <a:xfrm>
            <a:off x="5370830" y="3035300"/>
            <a:ext cx="1224915" cy="100266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产教融合型企业</a:t>
            </a:r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370830" y="4867275"/>
            <a:ext cx="3519170" cy="158559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/>
              <a:t>一批产教联盟</a:t>
            </a:r>
            <a:endParaRPr lang="zh-CN" altLang="en-US"/>
          </a:p>
          <a:p>
            <a:pPr algn="l"/>
            <a:r>
              <a:rPr lang="zh-CN" altLang="en-US"/>
              <a:t>一批产教融合示范基地</a:t>
            </a:r>
            <a:endParaRPr lang="zh-CN" altLang="en-US"/>
          </a:p>
          <a:p>
            <a:pPr algn="l"/>
            <a:r>
              <a:rPr lang="zh-CN" altLang="en-US"/>
              <a:t>一批产教融合试点企业</a:t>
            </a:r>
            <a:endParaRPr lang="zh-CN" altLang="en-US"/>
          </a:p>
          <a:p>
            <a:pPr algn="l"/>
            <a:r>
              <a:rPr lang="zh-CN" altLang="en-US"/>
              <a:t>一批产教融合工程项目</a:t>
            </a:r>
            <a:endParaRPr lang="zh-CN" altLang="en-US"/>
          </a:p>
          <a:p>
            <a:pPr algn="l"/>
            <a:r>
              <a:rPr lang="zh-CN" altLang="en-US"/>
              <a:t>一批产学合作协同育人项目</a:t>
            </a:r>
            <a:endParaRPr lang="zh-CN" altLang="en-US"/>
          </a:p>
        </p:txBody>
      </p:sp>
      <p:sp>
        <p:nvSpPr>
          <p:cNvPr id="11" name="下箭头 10"/>
          <p:cNvSpPr/>
          <p:nvPr/>
        </p:nvSpPr>
        <p:spPr>
          <a:xfrm>
            <a:off x="5868035" y="1484630"/>
            <a:ext cx="143510" cy="215900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右箭头 11"/>
          <p:cNvSpPr/>
          <p:nvPr/>
        </p:nvSpPr>
        <p:spPr>
          <a:xfrm>
            <a:off x="6732270" y="1988820"/>
            <a:ext cx="215900" cy="144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下箭头 12"/>
          <p:cNvSpPr/>
          <p:nvPr/>
        </p:nvSpPr>
        <p:spPr>
          <a:xfrm>
            <a:off x="7884160" y="2348865"/>
            <a:ext cx="144145" cy="215900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左箭头 13"/>
          <p:cNvSpPr/>
          <p:nvPr/>
        </p:nvSpPr>
        <p:spPr>
          <a:xfrm>
            <a:off x="6669405" y="3453130"/>
            <a:ext cx="215900" cy="144145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下箭头 1"/>
          <p:cNvSpPr/>
          <p:nvPr/>
        </p:nvSpPr>
        <p:spPr>
          <a:xfrm>
            <a:off x="5867400" y="4364990"/>
            <a:ext cx="144145" cy="215900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149" name="Rectangle 4"/>
          <p:cNvSpPr/>
          <p:nvPr/>
        </p:nvSpPr>
        <p:spPr>
          <a:xfrm>
            <a:off x="0" y="73660"/>
            <a:ext cx="2790190" cy="460375"/>
          </a:xfrm>
          <a:prstGeom prst="rect">
            <a:avLst/>
          </a:prstGeom>
          <a:solidFill>
            <a:srgbClr val="EAEAEA"/>
          </a:solidFill>
          <a:ln w="9525">
            <a:noFill/>
          </a:ln>
        </p:spPr>
        <p:txBody>
          <a:bodyPr wrap="square">
            <a:spAutoFit/>
          </a:bodyPr>
          <a:p>
            <a:pPr lvl="0" eaLnBrk="1" hangingPunct="1"/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四、建设思路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矩形 9"/>
          <p:cNvSpPr/>
          <p:nvPr/>
        </p:nvSpPr>
        <p:spPr>
          <a:xfrm>
            <a:off x="755650" y="1988820"/>
            <a:ext cx="3773805" cy="291401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>
              <a:spcBef>
                <a:spcPts val="1000"/>
              </a:spcBef>
              <a:spcAft>
                <a:spcPts val="1000"/>
              </a:spcAft>
            </a:pPr>
            <a:r>
              <a:rPr lang="zh-CN" altLang="en-US"/>
              <a:t>一批产教联盟</a:t>
            </a:r>
            <a:endParaRPr lang="zh-CN" altLang="en-US"/>
          </a:p>
          <a:p>
            <a:pPr algn="l">
              <a:spcBef>
                <a:spcPts val="1000"/>
              </a:spcBef>
              <a:spcAft>
                <a:spcPts val="1000"/>
              </a:spcAft>
            </a:pPr>
            <a:r>
              <a:rPr lang="zh-CN" altLang="en-US"/>
              <a:t>一批产教融合示范基地</a:t>
            </a:r>
            <a:endParaRPr lang="zh-CN" altLang="en-US"/>
          </a:p>
          <a:p>
            <a:pPr algn="l">
              <a:spcBef>
                <a:spcPts val="1000"/>
              </a:spcBef>
              <a:spcAft>
                <a:spcPts val="1000"/>
              </a:spcAft>
            </a:pPr>
            <a:r>
              <a:rPr lang="zh-CN" altLang="en-US"/>
              <a:t>一批产教融合试点企业</a:t>
            </a:r>
            <a:endParaRPr lang="zh-CN" altLang="en-US"/>
          </a:p>
          <a:p>
            <a:pPr algn="l">
              <a:spcBef>
                <a:spcPts val="1000"/>
              </a:spcBef>
              <a:spcAft>
                <a:spcPts val="1000"/>
              </a:spcAft>
            </a:pPr>
            <a:r>
              <a:rPr lang="zh-CN" altLang="en-US"/>
              <a:t>一批产教融合工程项目</a:t>
            </a:r>
            <a:endParaRPr lang="zh-CN" altLang="en-US"/>
          </a:p>
          <a:p>
            <a:pPr algn="l">
              <a:spcBef>
                <a:spcPts val="1000"/>
              </a:spcBef>
              <a:spcAft>
                <a:spcPts val="1000"/>
              </a:spcAft>
            </a:pPr>
            <a:r>
              <a:rPr lang="zh-CN" altLang="en-US"/>
              <a:t>一批产学合作协同育人项目</a:t>
            </a:r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11505" y="3789045"/>
            <a:ext cx="5681345" cy="983615"/>
          </a:xfrm>
          <a:prstGeom prst="rect">
            <a:avLst/>
          </a:prstGeom>
          <a:noFill/>
          <a:ln w="57150">
            <a:gradFill>
              <a:gsLst>
                <a:gs pos="0">
                  <a:srgbClr val="FECF40"/>
                </a:gs>
                <a:gs pos="100000">
                  <a:srgbClr val="846C21"/>
                </a:gs>
              </a:gsLst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164455" y="4149090"/>
            <a:ext cx="977265" cy="39878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pPr algn="ctr"/>
            <a:r>
              <a:rPr lang="zh-CN" altLang="en-US"/>
              <a:t>学校</a:t>
            </a:r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164455" y="3246755"/>
            <a:ext cx="977265" cy="39878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pPr algn="ctr"/>
            <a:r>
              <a:rPr lang="zh-CN" altLang="en-US"/>
              <a:t>企业</a:t>
            </a:r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5147945" y="2665730"/>
            <a:ext cx="1260475" cy="39878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pPr algn="ctr"/>
            <a:r>
              <a:rPr lang="zh-CN" altLang="en-US"/>
              <a:t>产业园区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5128260" y="2060575"/>
            <a:ext cx="3558540" cy="39878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pPr algn="l"/>
            <a:r>
              <a:rPr lang="en-US" altLang="zh-CN"/>
              <a:t>1</a:t>
            </a:r>
            <a:r>
              <a:rPr lang="zh-CN" altLang="en-US"/>
              <a:t>本科</a:t>
            </a:r>
            <a:r>
              <a:rPr lang="en-US" altLang="zh-CN"/>
              <a:t>+2</a:t>
            </a:r>
            <a:r>
              <a:rPr lang="zh-CN" altLang="en-US"/>
              <a:t>高职</a:t>
            </a:r>
            <a:r>
              <a:rPr lang="en-US" altLang="zh-CN"/>
              <a:t>+3</a:t>
            </a:r>
            <a:r>
              <a:rPr lang="zh-CN" altLang="en-US"/>
              <a:t>中职</a:t>
            </a:r>
            <a:r>
              <a:rPr lang="en-US" altLang="zh-CN"/>
              <a:t>+3</a:t>
            </a:r>
            <a:r>
              <a:rPr lang="zh-CN" altLang="en-US"/>
              <a:t>企业</a:t>
            </a:r>
            <a:endParaRPr lang="zh-CN" altLang="en-US"/>
          </a:p>
        </p:txBody>
      </p:sp>
      <p:sp>
        <p:nvSpPr>
          <p:cNvPr id="13" name="右箭头 12"/>
          <p:cNvSpPr/>
          <p:nvPr/>
        </p:nvSpPr>
        <p:spPr>
          <a:xfrm>
            <a:off x="4702810" y="2205355"/>
            <a:ext cx="288290" cy="144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右箭头 13"/>
          <p:cNvSpPr/>
          <p:nvPr/>
        </p:nvSpPr>
        <p:spPr>
          <a:xfrm>
            <a:off x="4702810" y="2781300"/>
            <a:ext cx="288290" cy="144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/>
        </p:nvSpPr>
        <p:spPr>
          <a:xfrm>
            <a:off x="4702810" y="3357880"/>
            <a:ext cx="288290" cy="144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右箭头 15"/>
          <p:cNvSpPr/>
          <p:nvPr/>
        </p:nvSpPr>
        <p:spPr>
          <a:xfrm>
            <a:off x="4702810" y="4293235"/>
            <a:ext cx="288290" cy="14414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1259840" y="1196975"/>
            <a:ext cx="2306955" cy="481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 b="1"/>
              <a:t>五个一批</a:t>
            </a:r>
            <a:endParaRPr lang="zh-CN" altLang="en-US" sz="2400" b="1"/>
          </a:p>
        </p:txBody>
      </p:sp>
      <p:sp>
        <p:nvSpPr>
          <p:cNvPr id="6149" name="Rectangle 4"/>
          <p:cNvSpPr/>
          <p:nvPr/>
        </p:nvSpPr>
        <p:spPr>
          <a:xfrm>
            <a:off x="0" y="73660"/>
            <a:ext cx="2790190" cy="460375"/>
          </a:xfrm>
          <a:prstGeom prst="rect">
            <a:avLst/>
          </a:prstGeom>
          <a:solidFill>
            <a:srgbClr val="EAEAEA"/>
          </a:solidFill>
          <a:ln w="9525">
            <a:noFill/>
          </a:ln>
        </p:spPr>
        <p:txBody>
          <a:bodyPr wrap="square">
            <a:spAutoFit/>
          </a:bodyPr>
          <a:p>
            <a:pPr lvl="0" eaLnBrk="1" hangingPunct="1"/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四、建设思路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15" y="604520"/>
            <a:ext cx="8942070" cy="30372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780155" y="3141345"/>
            <a:ext cx="2329180" cy="575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非产教融合型企业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20" y="4024630"/>
            <a:ext cx="5173980" cy="2626995"/>
          </a:xfrm>
          <a:prstGeom prst="rect">
            <a:avLst/>
          </a:prstGeom>
        </p:spPr>
      </p:pic>
      <p:sp>
        <p:nvSpPr>
          <p:cNvPr id="7" name="上箭头 6"/>
          <p:cNvSpPr/>
          <p:nvPr/>
        </p:nvSpPr>
        <p:spPr>
          <a:xfrm>
            <a:off x="4836795" y="2708910"/>
            <a:ext cx="215900" cy="36004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585" y="836930"/>
            <a:ext cx="5340350" cy="5833110"/>
          </a:xfrm>
          <a:prstGeom prst="rect">
            <a:avLst/>
          </a:prstGeom>
        </p:spPr>
      </p:pic>
      <p:sp>
        <p:nvSpPr>
          <p:cNvPr id="6149" name="Rectangle 4"/>
          <p:cNvSpPr/>
          <p:nvPr/>
        </p:nvSpPr>
        <p:spPr>
          <a:xfrm>
            <a:off x="0" y="73660"/>
            <a:ext cx="2790190" cy="460375"/>
          </a:xfrm>
          <a:prstGeom prst="rect">
            <a:avLst/>
          </a:prstGeom>
          <a:solidFill>
            <a:srgbClr val="EAEAEA"/>
          </a:solidFill>
          <a:ln w="9525">
            <a:noFill/>
          </a:ln>
        </p:spPr>
        <p:txBody>
          <a:bodyPr wrap="square">
            <a:spAutoFit/>
          </a:bodyPr>
          <a:p>
            <a:pPr lvl="0" eaLnBrk="1" hangingPunct="1"/>
            <a:r>
              <a:rPr lang="zh-CN" altLang="en-US" sz="2400" b="1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四、建设思路</a:t>
            </a:r>
            <a:endParaRPr lang="zh-CN" altLang="en-US" sz="2400" b="1" dirty="0">
              <a:solidFill>
                <a:srgbClr val="FF33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7" grpId="0" bldLvl="0" animBg="1"/>
      <p:bldP spid="7" grpId="1" animBg="1"/>
    </p:bldLst>
  </p:timing>
</p:sld>
</file>

<file path=ppt/tags/tag1.xml><?xml version="1.0" encoding="utf-8"?>
<p:tagLst xmlns:p="http://schemas.openxmlformats.org/presentationml/2006/main">
  <p:tag name="KSO_WM_UNIT_PLACING_PICTURE_USER_VIEWPORT" val="{&quot;height&quot;:6510,&quot;width&quot;:6950}"/>
</p:tagLst>
</file>

<file path=ppt/tags/tag2.xml><?xml version="1.0" encoding="utf-8"?>
<p:tagLst xmlns:p="http://schemas.openxmlformats.org/presentationml/2006/main">
  <p:tag name="KSO_WM_UNIT_PLACING_PICTURE_USER_VIEWPORT" val="{&quot;height&quot;:6510,&quot;width&quot;:6950}"/>
</p:tagLst>
</file>

<file path=ppt/theme/theme1.xml><?xml version="1.0" encoding="utf-8"?>
<a:theme xmlns:a="http://schemas.openxmlformats.org/drawingml/2006/main" name="自定义设计方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Book Antiqua"/>
        <a:ea typeface="楷体_GB2312"/>
        <a:cs typeface=""/>
      </a:majorFont>
      <a:minorFont>
        <a:latin typeface="Arial"/>
        <a:ea typeface="楷体_GB2312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1583</Words>
  <Application>WPS 演示</Application>
  <PresentationFormat>在屏幕上显示</PresentationFormat>
  <Paragraphs>208</Paragraphs>
  <Slides>14</Slides>
  <Notes>0</Notes>
  <HiddenSlides>6</HiddenSlides>
  <MMClips>0</MMClips>
  <ScaleCrop>false</ScaleCrop>
  <HeadingPairs>
    <vt:vector size="10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14</vt:i4>
      </vt:variant>
      <vt:variant>
        <vt:lpstr>自定义放映</vt:lpstr>
      </vt:variant>
      <vt:variant>
        <vt:i4>1</vt:i4>
      </vt:variant>
    </vt:vector>
  </HeadingPairs>
  <TitlesOfParts>
    <vt:vector size="26" baseType="lpstr">
      <vt:lpstr>Arial</vt:lpstr>
      <vt:lpstr>宋体</vt:lpstr>
      <vt:lpstr>Wingdings</vt:lpstr>
      <vt:lpstr>Calibri</vt:lpstr>
      <vt:lpstr>Book Antiqua</vt:lpstr>
      <vt:lpstr>楷体_GB2312</vt:lpstr>
      <vt:lpstr>新宋体</vt:lpstr>
      <vt:lpstr>微软雅黑</vt:lpstr>
      <vt:lpstr>Arial Unicode MS</vt:lpstr>
      <vt:lpstr>自定义设计方案</vt:lpstr>
      <vt:lpstr>PBrush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自定义放映 1</vt:lpstr>
    </vt:vector>
  </TitlesOfParts>
  <Company>MC SYSTEM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电子商务网络技术基础</dc:title>
  <dc:creator>MC SYSTEM</dc:creator>
  <cp:lastModifiedBy>Miss Zhang</cp:lastModifiedBy>
  <cp:revision>241</cp:revision>
  <dcterms:created xsi:type="dcterms:W3CDTF">2009-09-16T12:37:00Z</dcterms:created>
  <dcterms:modified xsi:type="dcterms:W3CDTF">2021-09-02T23:12:08Z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2052-11.1.0.10700</vt:lpwstr>
  </property>
  <property fmtid="{D5CDD505-2E9C-101B-9397-08002B2CF9AE}" pid="3" name="ICV">
    <vt:lpwstr>E80B086B83CE49A2A34B50939ECE95F0</vt:lpwstr>
  </property>
</Properties>
</file>